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72" r:id="rId11"/>
    <p:sldId id="273" r:id="rId1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504" y="-2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2568" y="829056"/>
            <a:ext cx="4296663" cy="475488"/>
          </a:xfrm>
          <a:prstGeom prst="rect">
            <a:avLst/>
          </a:prstGeom>
        </p:spPr>
      </p:pic>
      <p:pic>
        <p:nvPicPr>
          <p:cNvPr id="3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1027" y="1225271"/>
            <a:ext cx="6076061" cy="475487"/>
          </a:xfrm>
          <a:prstGeom prst="rect">
            <a:avLst/>
          </a:prstGeom>
        </p:spPr>
      </p:pic>
      <p:pic>
        <p:nvPicPr>
          <p:cNvPr id="4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74910" y="1621206"/>
            <a:ext cx="7870317" cy="47579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846" y="2383233"/>
            <a:ext cx="8305800" cy="403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07305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04915"/>
            <a:ext cx="12192000" cy="1049020"/>
          </a:xfrm>
          <a:custGeom>
            <a:avLst/>
            <a:gdLst/>
            <a:ahLst/>
            <a:cxnLst/>
            <a:rect l="l" t="t" r="r" b="b"/>
            <a:pathLst>
              <a:path w="12192000" h="1049020">
                <a:moveTo>
                  <a:pt x="12192000" y="0"/>
                </a:moveTo>
                <a:lnTo>
                  <a:pt x="0" y="0"/>
                </a:lnTo>
                <a:lnTo>
                  <a:pt x="0" y="1048512"/>
                </a:lnTo>
                <a:lnTo>
                  <a:pt x="12192000" y="1048512"/>
                </a:lnTo>
                <a:lnTo>
                  <a:pt x="12192000" y="0"/>
                </a:lnTo>
                <a:close/>
              </a:path>
            </a:pathLst>
          </a:custGeom>
          <a:solidFill>
            <a:srgbClr val="D6E3BC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54105" y="505409"/>
            <a:ext cx="333755" cy="36606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81842" y="1176821"/>
            <a:ext cx="5024222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C00000"/>
                </a:solidFill>
                <a:latin typeface="Bookman Old Style" pitchFamily="18" charset="0"/>
              </a:rPr>
              <a:t>НЕ</a:t>
            </a:r>
            <a:r>
              <a:rPr sz="3200" spc="-40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sz="3200" dirty="0">
                <a:solidFill>
                  <a:srgbClr val="C00000"/>
                </a:solidFill>
                <a:latin typeface="Bookman Old Style" pitchFamily="18" charset="0"/>
              </a:rPr>
              <a:t>ПРОШЕДШИЕ</a:t>
            </a:r>
            <a:r>
              <a:rPr sz="3200" spc="-40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Bookman Old Style" pitchFamily="18" charset="0"/>
              </a:rPr>
              <a:t>ГИА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2467" y="5638800"/>
            <a:ext cx="11465560" cy="8906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900" spc="-5" dirty="0">
                <a:solidFill>
                  <a:srgbClr val="001F5F"/>
                </a:solidFill>
                <a:latin typeface="Times New Roman"/>
                <a:cs typeface="Times New Roman"/>
              </a:rPr>
              <a:t>Участникам, </a:t>
            </a:r>
            <a:r>
              <a:rPr sz="1900" spc="-20" dirty="0">
                <a:solidFill>
                  <a:srgbClr val="001F5F"/>
                </a:solidFill>
                <a:latin typeface="Times New Roman"/>
                <a:cs typeface="Times New Roman"/>
              </a:rPr>
              <a:t>которые</a:t>
            </a:r>
            <a:r>
              <a:rPr sz="19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19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смогли </a:t>
            </a:r>
            <a:r>
              <a:rPr sz="19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пройти</a:t>
            </a:r>
            <a:r>
              <a:rPr sz="19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001F5F"/>
                </a:solidFill>
                <a:latin typeface="Times New Roman"/>
                <a:cs typeface="Times New Roman"/>
              </a:rPr>
              <a:t>ГИА-9</a:t>
            </a:r>
            <a:r>
              <a:rPr sz="19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1F5F"/>
                </a:solidFill>
                <a:latin typeface="Times New Roman"/>
                <a:cs typeface="Times New Roman"/>
              </a:rPr>
              <a:t>в сентябрьские</a:t>
            </a:r>
            <a:r>
              <a:rPr sz="19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1F5F"/>
                </a:solidFill>
                <a:latin typeface="Times New Roman"/>
                <a:cs typeface="Times New Roman"/>
              </a:rPr>
              <a:t>сроки</a:t>
            </a:r>
            <a:r>
              <a:rPr sz="19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9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001F5F"/>
                </a:solidFill>
                <a:latin typeface="Times New Roman"/>
                <a:cs typeface="Times New Roman"/>
              </a:rPr>
              <a:t>выбранным</a:t>
            </a:r>
            <a:r>
              <a:rPr sz="1900" dirty="0">
                <a:solidFill>
                  <a:srgbClr val="001F5F"/>
                </a:solidFill>
                <a:latin typeface="Times New Roman"/>
                <a:cs typeface="Times New Roman"/>
              </a:rPr>
              <a:t> учебным</a:t>
            </a:r>
            <a:r>
              <a:rPr sz="19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предметам,</a:t>
            </a:r>
            <a:endParaRPr sz="19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9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предоставляется</a:t>
            </a:r>
            <a:r>
              <a:rPr sz="19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право</a:t>
            </a:r>
            <a:r>
              <a:rPr sz="19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изменить</a:t>
            </a:r>
            <a:r>
              <a:rPr sz="19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001F5F"/>
                </a:solidFill>
                <a:latin typeface="Times New Roman"/>
                <a:cs typeface="Times New Roman"/>
              </a:rPr>
              <a:t>учебные</a:t>
            </a:r>
            <a:r>
              <a:rPr sz="19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предметы</a:t>
            </a:r>
            <a:r>
              <a:rPr sz="19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9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выбору</a:t>
            </a:r>
            <a:endParaRPr sz="19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900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19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001F5F"/>
                </a:solidFill>
                <a:latin typeface="Times New Roman"/>
                <a:cs typeface="Times New Roman"/>
              </a:rPr>
              <a:t>повторного</a:t>
            </a:r>
            <a:r>
              <a:rPr sz="19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прохождения </a:t>
            </a:r>
            <a:r>
              <a:rPr sz="1900" spc="-5" dirty="0">
                <a:solidFill>
                  <a:srgbClr val="001F5F"/>
                </a:solidFill>
                <a:latin typeface="Times New Roman"/>
                <a:cs typeface="Times New Roman"/>
              </a:rPr>
              <a:t>ГИА-9</a:t>
            </a:r>
            <a:r>
              <a:rPr sz="19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9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001F5F"/>
                </a:solidFill>
                <a:latin typeface="Times New Roman"/>
                <a:cs typeface="Times New Roman"/>
              </a:rPr>
              <a:t>следующем</a:t>
            </a:r>
            <a:r>
              <a:rPr sz="19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900" spc="-30" dirty="0">
                <a:solidFill>
                  <a:srgbClr val="001F5F"/>
                </a:solidFill>
                <a:latin typeface="Times New Roman"/>
                <a:cs typeface="Times New Roman"/>
              </a:rPr>
              <a:t>году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191" y="1889760"/>
            <a:ext cx="7091680" cy="3556000"/>
          </a:xfrm>
          <a:custGeom>
            <a:avLst/>
            <a:gdLst/>
            <a:ahLst/>
            <a:cxnLst/>
            <a:rect l="l" t="t" r="r" b="b"/>
            <a:pathLst>
              <a:path w="7091680" h="3556000">
                <a:moveTo>
                  <a:pt x="7091172" y="0"/>
                </a:moveTo>
                <a:lnTo>
                  <a:pt x="0" y="0"/>
                </a:lnTo>
                <a:lnTo>
                  <a:pt x="0" y="3555491"/>
                </a:lnTo>
                <a:lnTo>
                  <a:pt x="7091172" y="3555491"/>
                </a:lnTo>
                <a:lnTo>
                  <a:pt x="7091172" y="0"/>
                </a:lnTo>
                <a:close/>
              </a:path>
            </a:pathLst>
          </a:custGeom>
          <a:solidFill>
            <a:srgbClr val="D6E3BC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81842" y="1740258"/>
            <a:ext cx="6295720" cy="37055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2900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п.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82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«Участникам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ГИА,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не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прошедшим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ГИА,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том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числе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участникам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ГИА,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чьи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результаты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ГИА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сдаваемым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учебным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предметам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дополнительном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периоде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(или)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резервные сроки дополнительного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периода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были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аннулированы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по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решению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председателя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ГЭК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случае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выявления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фактов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нарушения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Порядка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участниками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ГИА,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а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также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участникам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ГИА,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получившим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ГИА 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неудовлетворительные 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результаты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более чем по 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двум 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учебным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предметам,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либо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получившим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повторно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неудовлетворительный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 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одному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или 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двум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учебным предметам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ГИА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в резервные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сроки 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дополнительного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периода,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предоставляется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право 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повторно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пройти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ГИА по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соответствующему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учебному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предмету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(соответствующим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учебным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предметам)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не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ранее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чем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следующем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году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формах,</a:t>
            </a:r>
            <a:r>
              <a:rPr sz="1600" spc="3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установленных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пунктом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6</a:t>
            </a:r>
            <a:r>
              <a:rPr sz="16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Порядка.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Указанные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участники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ГИА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вправе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изменить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учебные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предметы</a:t>
            </a:r>
            <a:r>
              <a:rPr sz="16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6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выбору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повторного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прохождения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ГИА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следующем</a:t>
            </a:r>
            <a:r>
              <a:rPr sz="16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году…»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42942" y="688237"/>
            <a:ext cx="9039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lang="ru-RU" sz="2800" b="1" dirty="0" smtClean="0">
                <a:latin typeface="Times New Roman"/>
                <a:cs typeface="Times New Roman"/>
              </a:rPr>
              <a:t>Ключевые изменения в Порядке проведения ГИА – 9 </a:t>
            </a:r>
            <a:endParaRPr lang="ru-RU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633215" y="3938015"/>
            <a:ext cx="8543925" cy="2252980"/>
          </a:xfrm>
          <a:custGeom>
            <a:avLst/>
            <a:gdLst/>
            <a:ahLst/>
            <a:cxnLst/>
            <a:rect l="l" t="t" r="r" b="b"/>
            <a:pathLst>
              <a:path w="8543925" h="2252979">
                <a:moveTo>
                  <a:pt x="8543544" y="0"/>
                </a:moveTo>
                <a:lnTo>
                  <a:pt x="0" y="0"/>
                </a:lnTo>
                <a:lnTo>
                  <a:pt x="0" y="2252472"/>
                </a:lnTo>
                <a:lnTo>
                  <a:pt x="8543544" y="2252472"/>
                </a:lnTo>
                <a:lnTo>
                  <a:pt x="8543544" y="0"/>
                </a:lnTo>
                <a:close/>
              </a:path>
            </a:pathLst>
          </a:custGeom>
          <a:solidFill>
            <a:srgbClr val="D6E3BC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5817" y="505409"/>
            <a:ext cx="361188" cy="36606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" y="5499017"/>
            <a:ext cx="304800" cy="809243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3633215" y="1360932"/>
            <a:ext cx="8543925" cy="2278380"/>
          </a:xfrm>
          <a:custGeom>
            <a:avLst/>
            <a:gdLst/>
            <a:ahLst/>
            <a:cxnLst/>
            <a:rect l="l" t="t" r="r" b="b"/>
            <a:pathLst>
              <a:path w="8543925" h="2278379">
                <a:moveTo>
                  <a:pt x="8543544" y="0"/>
                </a:moveTo>
                <a:lnTo>
                  <a:pt x="0" y="0"/>
                </a:lnTo>
                <a:lnTo>
                  <a:pt x="0" y="2278380"/>
                </a:lnTo>
                <a:lnTo>
                  <a:pt x="8543544" y="2278380"/>
                </a:lnTo>
                <a:lnTo>
                  <a:pt x="8543544" y="0"/>
                </a:lnTo>
                <a:close/>
              </a:path>
            </a:pathLst>
          </a:custGeom>
          <a:solidFill>
            <a:srgbClr val="BADEF9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805883" y="1015570"/>
            <a:ext cx="936632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400" spc="-105" dirty="0" smtClean="0">
                <a:solidFill>
                  <a:srgbClr val="C00000"/>
                </a:solidFill>
                <a:latin typeface="Bookman Old Style" pitchFamily="18" charset="0"/>
              </a:rPr>
              <a:t>ГИА 9</a:t>
            </a:r>
            <a:endParaRPr sz="2400" spc="-105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-685800" y="1379347"/>
            <a:ext cx="12102211" cy="2661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56025" marR="154940" indent="342900" algn="just">
              <a:lnSpc>
                <a:spcPct val="100000"/>
              </a:lnSpc>
              <a:spcBef>
                <a:spcPts val="95"/>
              </a:spcBef>
            </a:pPr>
            <a:r>
              <a:rPr sz="2400" smtClean="0">
                <a:solidFill>
                  <a:srgbClr val="C00000"/>
                </a:solidFill>
                <a:latin typeface="Bookman Old Style" pitchFamily="18" charset="0"/>
                <a:cs typeface="Times New Roman"/>
              </a:rPr>
              <a:t>ГИА-9</a:t>
            </a:r>
            <a:endParaRPr sz="2400" dirty="0" smtClean="0">
              <a:latin typeface="Bookman Old Style" pitchFamily="18" charset="0"/>
              <a:cs typeface="Times New Roman"/>
            </a:endParaRPr>
          </a:p>
          <a:p>
            <a:pPr marL="3665854" marR="6350" indent="342900" algn="just">
              <a:lnSpc>
                <a:spcPct val="100000"/>
              </a:lnSpc>
              <a:spcBef>
                <a:spcPts val="489"/>
              </a:spcBef>
            </a:pPr>
            <a:r>
              <a:rPr sz="16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п.</a:t>
            </a:r>
            <a:r>
              <a:rPr sz="16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 39</a:t>
            </a:r>
            <a:r>
              <a:rPr sz="1600" b="1" spc="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«…2)</a:t>
            </a:r>
            <a:r>
              <a:rPr sz="16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под</a:t>
            </a:r>
            <a:r>
              <a:rPr sz="1600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подпись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информируют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работников</a:t>
            </a:r>
            <a:r>
              <a:rPr sz="16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привлекаемых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к</a:t>
            </a:r>
            <a:r>
              <a:rPr sz="16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организации</a:t>
            </a:r>
            <a:r>
              <a:rPr sz="1600" spc="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6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проведению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ГИА, 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о </a:t>
            </a:r>
            <a:r>
              <a:rPr sz="16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сроках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, </a:t>
            </a:r>
            <a:r>
              <a:rPr sz="1600" spc="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местах</a:t>
            </a:r>
            <a:r>
              <a:rPr sz="1600" spc="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600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порядке</a:t>
            </a:r>
            <a:r>
              <a:rPr sz="16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проведения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ГИА, 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600" spc="-2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том</a:t>
            </a:r>
            <a:r>
              <a:rPr sz="1600" spc="-2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числе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о </a:t>
            </a:r>
            <a:r>
              <a:rPr sz="16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ведении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в </a:t>
            </a:r>
            <a:r>
              <a:rPr sz="16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ППЭ 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6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аудиториях</a:t>
            </a:r>
            <a:r>
              <a:rPr sz="1600" spc="-2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видеозаписи</a:t>
            </a:r>
            <a:r>
              <a:rPr sz="16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(в</a:t>
            </a:r>
            <a:r>
              <a:rPr sz="16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случае</a:t>
            </a:r>
            <a:r>
              <a:rPr sz="16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если</a:t>
            </a:r>
            <a:r>
              <a:rPr sz="1600" spc="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ОИВ,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учредителями</a:t>
            </a:r>
            <a:r>
              <a:rPr sz="16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загранучреждениями</a:t>
            </a:r>
            <a:r>
              <a:rPr sz="16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было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принято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решение</a:t>
            </a:r>
            <a:r>
              <a:rPr sz="16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об</a:t>
            </a:r>
            <a:r>
              <a:rPr sz="16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оборудовании</a:t>
            </a:r>
            <a:r>
              <a:rPr sz="16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ППЭ</a:t>
            </a:r>
            <a:r>
              <a:rPr sz="16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средствами</a:t>
            </a:r>
            <a:r>
              <a:rPr sz="16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видеонаблюдения</a:t>
            </a:r>
            <a:r>
              <a:rPr sz="16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),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об</a:t>
            </a:r>
            <a:r>
              <a:rPr sz="16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основаниях</a:t>
            </a:r>
            <a:r>
              <a:rPr sz="1600" spc="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38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удаления</a:t>
            </a:r>
            <a:r>
              <a:rPr sz="1600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из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ППЭ, о </a:t>
            </a:r>
            <a:r>
              <a:rPr sz="16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применении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мер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дисциплинарного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и </a:t>
            </a:r>
            <a:r>
              <a:rPr sz="16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административного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воздействия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в </a:t>
            </a:r>
            <a:r>
              <a:rPr sz="16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отношении</a:t>
            </a:r>
            <a:r>
              <a:rPr sz="1600" spc="5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лиц</a:t>
            </a:r>
            <a:r>
              <a:rPr sz="16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sz="1600" spc="3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привлекаемых</a:t>
            </a:r>
            <a:r>
              <a:rPr sz="1600" spc="5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600" spc="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организации</a:t>
            </a:r>
            <a:r>
              <a:rPr sz="1600" spc="6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spc="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проведению</a:t>
            </a:r>
            <a:r>
              <a:rPr sz="1600" spc="4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ГИА</a:t>
            </a:r>
            <a:r>
              <a:rPr sz="16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600" spc="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нарушивших</a:t>
            </a:r>
            <a:r>
              <a:rPr sz="1600" spc="7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Порядок</a:t>
            </a:r>
            <a:r>
              <a:rPr sz="16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;</a:t>
            </a:r>
            <a:endParaRPr sz="1600" dirty="0" smtClean="0">
              <a:latin typeface="Times New Roman"/>
              <a:cs typeface="Times New Roman"/>
            </a:endParaRPr>
          </a:p>
          <a:p>
            <a:pPr marL="3665854" marR="5080" indent="342900" algn="just">
              <a:lnSpc>
                <a:spcPct val="100000"/>
              </a:lnSpc>
            </a:pPr>
            <a:r>
              <a:rPr sz="16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3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) 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под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подпись информируют участников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ГИА и их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родителей 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(законных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представителей) о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сроках, 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местах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порядке 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подачи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заявлений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об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участии в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ГИА,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о сроках, 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местах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порядке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проведения</a:t>
            </a:r>
            <a:r>
              <a:rPr sz="16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ГИА</a:t>
            </a:r>
            <a:r>
              <a:rPr sz="16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:…»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0220" y="609863"/>
            <a:ext cx="8076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lang="ru-RU" sz="2800" b="1" dirty="0" smtClean="0">
                <a:latin typeface="Times New Roman"/>
                <a:cs typeface="Times New Roman"/>
              </a:rPr>
              <a:t>Ответственность образовательной организации </a:t>
            </a:r>
            <a:endParaRPr lang="ru-RU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7925" y="505409"/>
            <a:ext cx="277368" cy="3660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95406" y="1162547"/>
            <a:ext cx="9083511" cy="473206"/>
          </a:xfrm>
          <a:prstGeom prst="rect">
            <a:avLst/>
          </a:prstGeom>
          <a:solidFill>
            <a:srgbClr val="BADEF9">
              <a:alpha val="19999"/>
            </a:srgbClr>
          </a:solidFill>
        </p:spPr>
        <p:txBody>
          <a:bodyPr vert="horz" wrap="square" lIns="0" tIns="163830" rIns="0" bIns="0" rtlCol="0">
            <a:spAutoFit/>
          </a:bodyPr>
          <a:lstStyle/>
          <a:p>
            <a:pPr marR="459740" indent="252729" algn="ctr"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6845" y="1714488"/>
            <a:ext cx="9113594" cy="1704954"/>
          </a:xfrm>
          <a:prstGeom prst="rect">
            <a:avLst/>
          </a:prstGeom>
          <a:solidFill>
            <a:srgbClr val="D6E3BC">
              <a:alpha val="19999"/>
            </a:srgbClr>
          </a:solidFill>
        </p:spPr>
        <p:txBody>
          <a:bodyPr vert="horz" wrap="square" lIns="0" tIns="164465" rIns="0" bIns="0" rtlCol="0">
            <a:spAutoFit/>
          </a:bodyPr>
          <a:lstStyle/>
          <a:p>
            <a:pPr marR="565785" indent="252729" algn="ctr">
              <a:lnSpc>
                <a:spcPct val="100000"/>
              </a:lnSpc>
            </a:pPr>
            <a:r>
              <a:rPr sz="2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Приказ Министерства просвещения </a:t>
            </a:r>
            <a:r>
              <a:rPr sz="20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Российской </a:t>
            </a:r>
            <a:r>
              <a:rPr sz="20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 Федерации</a:t>
            </a:r>
            <a:r>
              <a:rPr sz="2000" b="1" dirty="0">
                <a:solidFill>
                  <a:srgbClr val="1F487C"/>
                </a:solidFill>
                <a:latin typeface="Times New Roman"/>
                <a:cs typeface="Times New Roman"/>
              </a:rPr>
              <a:t> и</a:t>
            </a:r>
            <a:r>
              <a:rPr sz="20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Федеральной</a:t>
            </a:r>
            <a:r>
              <a:rPr sz="2000"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службы</a:t>
            </a:r>
            <a:r>
              <a:rPr sz="200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по</a:t>
            </a:r>
            <a:r>
              <a:rPr sz="2000" b="1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надзору</a:t>
            </a:r>
            <a:r>
              <a:rPr sz="2000"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F487C"/>
                </a:solidFill>
                <a:latin typeface="Times New Roman"/>
                <a:cs typeface="Times New Roman"/>
              </a:rPr>
              <a:t>в </a:t>
            </a:r>
            <a:r>
              <a:rPr sz="2000" b="1" spc="-10" dirty="0" err="1" smtClean="0">
                <a:solidFill>
                  <a:srgbClr val="1F487C"/>
                </a:solidFill>
                <a:latin typeface="Times New Roman"/>
                <a:cs typeface="Times New Roman"/>
              </a:rPr>
              <a:t>сфере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sz="2000" b="1" spc="-5" dirty="0" err="1" smtClean="0">
                <a:solidFill>
                  <a:srgbClr val="1F487C"/>
                </a:solidFill>
                <a:latin typeface="Times New Roman"/>
                <a:cs typeface="Times New Roman"/>
              </a:rPr>
              <a:t>образования</a:t>
            </a:r>
            <a:r>
              <a:rPr sz="2000" b="1" spc="-40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F487C"/>
                </a:solidFill>
                <a:latin typeface="Times New Roman"/>
                <a:cs typeface="Times New Roman"/>
              </a:rPr>
              <a:t>и</a:t>
            </a:r>
            <a:r>
              <a:rPr sz="20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науки </a:t>
            </a:r>
            <a:r>
              <a:rPr sz="20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от</a:t>
            </a:r>
            <a:r>
              <a:rPr sz="20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F487C"/>
                </a:solidFill>
                <a:latin typeface="Times New Roman"/>
                <a:cs typeface="Times New Roman"/>
              </a:rPr>
              <a:t>4</a:t>
            </a:r>
            <a:r>
              <a:rPr sz="2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апреля</a:t>
            </a:r>
            <a:r>
              <a:rPr sz="20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F487C"/>
                </a:solidFill>
                <a:latin typeface="Times New Roman"/>
                <a:cs typeface="Times New Roman"/>
              </a:rPr>
              <a:t>2023</a:t>
            </a:r>
            <a:r>
              <a:rPr sz="2000"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spc="-85" dirty="0">
                <a:solidFill>
                  <a:srgbClr val="1F487C"/>
                </a:solidFill>
                <a:latin typeface="Times New Roman"/>
                <a:cs typeface="Times New Roman"/>
              </a:rPr>
              <a:t>г.</a:t>
            </a:r>
            <a:r>
              <a:rPr sz="2000" b="1" spc="6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F487C"/>
                </a:solidFill>
                <a:latin typeface="Times New Roman"/>
                <a:cs typeface="Times New Roman"/>
              </a:rPr>
              <a:t>№ 232/551</a:t>
            </a:r>
            <a:endParaRPr sz="2000" dirty="0">
              <a:latin typeface="Times New Roman"/>
              <a:cs typeface="Times New Roman"/>
            </a:endParaRPr>
          </a:p>
          <a:p>
            <a:pPr marR="467995" algn="ctr">
              <a:lnSpc>
                <a:spcPct val="100000"/>
              </a:lnSpc>
            </a:pPr>
            <a:r>
              <a:rPr sz="2000" spc="-15" dirty="0">
                <a:solidFill>
                  <a:srgbClr val="1F487C"/>
                </a:solidFill>
                <a:latin typeface="Times New Roman"/>
                <a:cs typeface="Times New Roman"/>
              </a:rPr>
              <a:t>«Об</a:t>
            </a:r>
            <a:r>
              <a:rPr sz="2000" spc="3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Times New Roman"/>
                <a:cs typeface="Times New Roman"/>
              </a:rPr>
              <a:t>утверждении</a:t>
            </a:r>
            <a:r>
              <a:rPr sz="2000" spc="3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F487C"/>
                </a:solidFill>
                <a:latin typeface="Times New Roman"/>
                <a:cs typeface="Times New Roman"/>
              </a:rPr>
              <a:t>Порядка</a:t>
            </a:r>
            <a:r>
              <a:rPr sz="2000" spc="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F487C"/>
                </a:solidFill>
                <a:latin typeface="Times New Roman"/>
                <a:cs typeface="Times New Roman"/>
              </a:rPr>
              <a:t>проведения</a:t>
            </a:r>
            <a:r>
              <a:rPr sz="2000" spc="3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1F487C"/>
                </a:solidFill>
                <a:latin typeface="Times New Roman"/>
                <a:cs typeface="Times New Roman"/>
              </a:rPr>
              <a:t>государственной </a:t>
            </a:r>
            <a:r>
              <a:rPr sz="2000" spc="-38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1F487C"/>
                </a:solidFill>
                <a:latin typeface="Times New Roman"/>
                <a:cs typeface="Times New Roman"/>
              </a:rPr>
              <a:t>итоговой</a:t>
            </a:r>
            <a:r>
              <a:rPr sz="2000" spc="-5" dirty="0">
                <a:solidFill>
                  <a:srgbClr val="1F487C"/>
                </a:solidFill>
                <a:latin typeface="Times New Roman"/>
                <a:cs typeface="Times New Roman"/>
              </a:rPr>
              <a:t> аттестации</a:t>
            </a:r>
            <a:r>
              <a:rPr sz="2000" spc="4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Times New Roman"/>
                <a:cs typeface="Times New Roman"/>
              </a:rPr>
              <a:t>по</a:t>
            </a:r>
            <a:r>
              <a:rPr sz="2000" spc="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F487C"/>
                </a:solidFill>
                <a:latin typeface="Times New Roman"/>
                <a:cs typeface="Times New Roman"/>
              </a:rPr>
              <a:t>образовательным</a:t>
            </a:r>
            <a:r>
              <a:rPr sz="2000" spc="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Times New Roman"/>
                <a:cs typeface="Times New Roman"/>
              </a:rPr>
              <a:t>программам </a:t>
            </a:r>
            <a:r>
              <a:rPr sz="200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F487C"/>
                </a:solidFill>
                <a:latin typeface="Times New Roman"/>
                <a:cs typeface="Times New Roman"/>
              </a:rPr>
              <a:t>основного</a:t>
            </a:r>
            <a:r>
              <a:rPr sz="2000" spc="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F487C"/>
                </a:solidFill>
                <a:latin typeface="Times New Roman"/>
                <a:cs typeface="Times New Roman"/>
              </a:rPr>
              <a:t>общего</a:t>
            </a:r>
            <a:r>
              <a:rPr sz="2000" spc="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F487C"/>
                </a:solidFill>
                <a:latin typeface="Times New Roman"/>
                <a:cs typeface="Times New Roman"/>
              </a:rPr>
              <a:t>образования»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44020" y="505409"/>
            <a:ext cx="265175" cy="36606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5661659"/>
            <a:ext cx="12178665" cy="1196340"/>
          </a:xfrm>
          <a:custGeom>
            <a:avLst/>
            <a:gdLst/>
            <a:ahLst/>
            <a:cxnLst/>
            <a:rect l="l" t="t" r="r" b="b"/>
            <a:pathLst>
              <a:path w="12178665" h="1196340">
                <a:moveTo>
                  <a:pt x="12178284" y="1196338"/>
                </a:moveTo>
                <a:lnTo>
                  <a:pt x="12178284" y="0"/>
                </a:lnTo>
                <a:lnTo>
                  <a:pt x="0" y="0"/>
                </a:lnTo>
                <a:lnTo>
                  <a:pt x="0" y="1196338"/>
                </a:lnTo>
                <a:lnTo>
                  <a:pt x="12178284" y="1196338"/>
                </a:lnTo>
                <a:close/>
              </a:path>
            </a:pathLst>
          </a:custGeom>
          <a:solidFill>
            <a:srgbClr val="CCC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82696" y="6133222"/>
            <a:ext cx="82689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Подача</a:t>
            </a:r>
            <a:r>
              <a:rPr sz="20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заявлений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об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участии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5">
                <a:solidFill>
                  <a:srgbClr val="001F5F"/>
                </a:solidFill>
                <a:latin typeface="Times New Roman"/>
                <a:cs typeface="Times New Roman"/>
              </a:rPr>
              <a:t>ГИА-9</a:t>
            </a:r>
            <a:r>
              <a:rPr sz="2000" spc="-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3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дистанционной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форме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43743" y="5725664"/>
            <a:ext cx="2044446" cy="1128522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5391911" y="3230879"/>
            <a:ext cx="6798945" cy="2313940"/>
          </a:xfrm>
          <a:custGeom>
            <a:avLst/>
            <a:gdLst/>
            <a:ahLst/>
            <a:cxnLst/>
            <a:rect l="l" t="t" r="r" b="b"/>
            <a:pathLst>
              <a:path w="6798945" h="2313940">
                <a:moveTo>
                  <a:pt x="0" y="2313432"/>
                </a:moveTo>
                <a:lnTo>
                  <a:pt x="6798563" y="2313432"/>
                </a:lnTo>
                <a:lnTo>
                  <a:pt x="6798563" y="0"/>
                </a:lnTo>
                <a:lnTo>
                  <a:pt x="0" y="0"/>
                </a:lnTo>
                <a:lnTo>
                  <a:pt x="0" y="2313432"/>
                </a:lnTo>
                <a:close/>
              </a:path>
            </a:pathLst>
          </a:custGeom>
          <a:solidFill>
            <a:srgbClr val="D6E3BC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086600" y="871473"/>
            <a:ext cx="2860928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pc="-5" dirty="0" smtClean="0">
                <a:solidFill>
                  <a:schemeClr val="tx1"/>
                </a:solidFill>
                <a:latin typeface="Bookman Old Style" pitchFamily="18" charset="0"/>
              </a:rPr>
              <a:t>ГИА</a:t>
            </a:r>
            <a:r>
              <a:rPr lang="ru-RU" spc="5" dirty="0" smtClean="0">
                <a:solidFill>
                  <a:schemeClr val="tx1"/>
                </a:solidFill>
                <a:latin typeface="Bookman Old Style" pitchFamily="18" charset="0"/>
              </a:rPr>
              <a:t>-</a:t>
            </a:r>
            <a:r>
              <a:rPr lang="ru-RU" spc="-105" dirty="0" smtClean="0">
                <a:solidFill>
                  <a:schemeClr val="tx1"/>
                </a:solidFill>
                <a:latin typeface="Bookman Old Style" pitchFamily="18" charset="0"/>
              </a:rPr>
              <a:t>9</a:t>
            </a:r>
            <a:br>
              <a:rPr lang="ru-RU" spc="-105" dirty="0" smtClean="0">
                <a:solidFill>
                  <a:schemeClr val="tx1"/>
                </a:solidFill>
                <a:latin typeface="Bookman Old Style" pitchFamily="18" charset="0"/>
              </a:rPr>
            </a:br>
            <a:endParaRPr spc="-105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595538" y="1500174"/>
            <a:ext cx="8798039" cy="1365160"/>
            <a:chOff x="3285756" y="1397285"/>
            <a:chExt cx="8798039" cy="1365160"/>
          </a:xfrm>
        </p:grpSpPr>
        <p:sp>
          <p:nvSpPr>
            <p:cNvPr id="9" name="object 9"/>
            <p:cNvSpPr/>
            <p:nvPr/>
          </p:nvSpPr>
          <p:spPr>
            <a:xfrm>
              <a:off x="3285756" y="1397285"/>
              <a:ext cx="6798945" cy="1306195"/>
            </a:xfrm>
            <a:custGeom>
              <a:avLst/>
              <a:gdLst/>
              <a:ahLst/>
              <a:cxnLst/>
              <a:rect l="l" t="t" r="r" b="b"/>
              <a:pathLst>
                <a:path w="6798945" h="1306195">
                  <a:moveTo>
                    <a:pt x="0" y="1306068"/>
                  </a:moveTo>
                  <a:lnTo>
                    <a:pt x="6798563" y="1306068"/>
                  </a:lnTo>
                  <a:lnTo>
                    <a:pt x="6798563" y="0"/>
                  </a:lnTo>
                  <a:lnTo>
                    <a:pt x="0" y="0"/>
                  </a:lnTo>
                  <a:lnTo>
                    <a:pt x="0" y="1306068"/>
                  </a:lnTo>
                  <a:close/>
                </a:path>
              </a:pathLst>
            </a:custGeom>
            <a:solidFill>
              <a:srgbClr val="BADEF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5572759" y="1451229"/>
              <a:ext cx="1070610" cy="25840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  <a:tabLst>
                  <a:tab pos="343535" algn="l"/>
                  <a:tab pos="710565" algn="l"/>
                </a:tabLst>
              </a:pP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6781545" y="1451229"/>
              <a:ext cx="5302250" cy="25840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  <a:tabLst>
                  <a:tab pos="986155" algn="l"/>
                  <a:tab pos="1628139" algn="l"/>
                  <a:tab pos="2927985" algn="l"/>
                  <a:tab pos="4705350" algn="l"/>
                </a:tabLst>
              </a:pP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5572759" y="1695068"/>
              <a:ext cx="6510020" cy="25840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  <a:tabLst>
                  <a:tab pos="1080770" algn="l"/>
                  <a:tab pos="2134235" algn="l"/>
                  <a:tab pos="2370455" algn="l"/>
                  <a:tab pos="3208655" algn="l"/>
                  <a:tab pos="3601720" algn="l"/>
                  <a:tab pos="3995420" algn="l"/>
                  <a:tab pos="4388485" algn="l"/>
                  <a:tab pos="4780280" algn="l"/>
                  <a:tab pos="5123180" algn="l"/>
                  <a:tab pos="5370195" algn="l"/>
                  <a:tab pos="5713095" algn="l"/>
                </a:tabLst>
              </a:pP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5572759" y="1938908"/>
              <a:ext cx="1162050" cy="25840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</a:pP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6752590" y="1938908"/>
              <a:ext cx="5328920" cy="25840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173355">
                <a:lnSpc>
                  <a:spcPct val="100000"/>
                </a:lnSpc>
                <a:spcBef>
                  <a:spcPts val="95"/>
                </a:spcBef>
                <a:tabLst>
                  <a:tab pos="492125" algn="l"/>
                  <a:tab pos="518159" algn="l"/>
                  <a:tab pos="1412875" algn="l"/>
                  <a:tab pos="2112645" algn="l"/>
                  <a:tab pos="2640330" algn="l"/>
                  <a:tab pos="3825875" algn="l"/>
                </a:tabLst>
              </a:pP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4964588" y="2442486"/>
              <a:ext cx="6509384" cy="31995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654685">
                <a:lnSpc>
                  <a:spcPct val="100000"/>
                </a:lnSpc>
                <a:spcBef>
                  <a:spcPts val="95"/>
                </a:spcBef>
              </a:pPr>
              <a:endParaRPr sz="2000" dirty="0">
                <a:latin typeface="Times New Roman"/>
                <a:cs typeface="Times New Roman"/>
              </a:endParaRPr>
            </a:p>
          </p:txBody>
        </p:sp>
      </p:grpSp>
      <p:sp>
        <p:nvSpPr>
          <p:cNvPr id="21" name="object 19"/>
          <p:cNvSpPr txBox="1">
            <a:spLocks/>
          </p:cNvSpPr>
          <p:nvPr/>
        </p:nvSpPr>
        <p:spPr>
          <a:xfrm>
            <a:off x="3452794" y="1500174"/>
            <a:ext cx="6566429" cy="629018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105"/>
              </a:spcBef>
            </a:pPr>
            <a:r>
              <a:rPr lang="ru-RU" spc="-5" dirty="0" smtClean="0">
                <a:solidFill>
                  <a:schemeClr val="tx1"/>
                </a:solidFill>
                <a:latin typeface="Bookman Old Style" pitchFamily="18" charset="0"/>
              </a:rPr>
              <a:t>ГИА</a:t>
            </a:r>
            <a:r>
              <a:rPr lang="ru-RU" spc="5" dirty="0" smtClean="0">
                <a:solidFill>
                  <a:schemeClr val="tx1"/>
                </a:solidFill>
                <a:latin typeface="Bookman Old Style" pitchFamily="18" charset="0"/>
              </a:rPr>
              <a:t>-</a:t>
            </a:r>
            <a:r>
              <a:rPr lang="ru-RU" spc="-105" dirty="0">
                <a:solidFill>
                  <a:schemeClr val="tx1"/>
                </a:solidFill>
                <a:latin typeface="Bookman Old Style" pitchFamily="18" charset="0"/>
              </a:rPr>
              <a:t>9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809589" y="2928934"/>
            <a:ext cx="11330138" cy="3042183"/>
            <a:chOff x="5605653" y="3230879"/>
            <a:chExt cx="7114309" cy="2252345"/>
          </a:xfrm>
        </p:grpSpPr>
        <p:sp>
          <p:nvSpPr>
            <p:cNvPr id="16" name="object 16"/>
            <p:cNvSpPr txBox="1"/>
            <p:nvPr/>
          </p:nvSpPr>
          <p:spPr>
            <a:xfrm>
              <a:off x="5605653" y="3507104"/>
              <a:ext cx="5394960" cy="5130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  <a:tabLst>
                  <a:tab pos="1286510" algn="l"/>
                  <a:tab pos="1852295" algn="l"/>
                  <a:tab pos="2565400" algn="l"/>
                  <a:tab pos="3647440" algn="l"/>
                  <a:tab pos="3803015" algn="l"/>
                  <a:tab pos="4185920" algn="l"/>
                  <a:tab pos="5100320" algn="l"/>
                </a:tabLst>
              </a:pPr>
              <a:r>
                <a:rPr sz="1600" dirty="0" err="1" smtClean="0">
                  <a:solidFill>
                    <a:srgbClr val="001F5F"/>
                  </a:solidFill>
                  <a:latin typeface="Times New Roman"/>
                  <a:cs typeface="Times New Roman"/>
                </a:rPr>
                <a:t>осуществляющих</a:t>
              </a:r>
              <a:r>
                <a:rPr sz="160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	</a:t>
              </a:r>
              <a:r>
                <a:rPr sz="1600" spc="-1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образовательную	</a:t>
              </a:r>
              <a:r>
                <a:rPr sz="160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деятельность	за </a:t>
              </a:r>
              <a:r>
                <a:rPr sz="1600" spc="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тер</a:t>
              </a:r>
              <a:r>
                <a:rPr sz="160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р</a:t>
              </a:r>
              <a:r>
                <a:rPr sz="1600" spc="-1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и</a:t>
              </a:r>
              <a:r>
                <a:rPr sz="1600" spc="-3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т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о</a:t>
              </a:r>
              <a:r>
                <a:rPr sz="1600" spc="1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р</a:t>
              </a:r>
              <a:r>
                <a:rPr sz="160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и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и</a:t>
              </a:r>
              <a:r>
                <a:rPr sz="160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	</a:t>
              </a:r>
              <a:r>
                <a:rPr sz="1600" spc="-4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Р</a:t>
              </a:r>
              <a:r>
                <a:rPr sz="1600" spc="3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о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с</a:t>
              </a:r>
              <a:r>
                <a:rPr sz="160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с</a:t>
              </a:r>
              <a:r>
                <a:rPr sz="1600" spc="-1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и</a:t>
              </a:r>
              <a:r>
                <a:rPr sz="160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й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с</a:t>
              </a:r>
              <a:r>
                <a:rPr sz="1600" spc="-8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к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ой</a:t>
              </a:r>
              <a:r>
                <a:rPr sz="160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	</a:t>
              </a:r>
              <a:r>
                <a:rPr sz="1600" spc="-1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Ф</a:t>
              </a:r>
              <a:r>
                <a:rPr sz="1600" spc="-3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е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д</a:t>
              </a:r>
              <a:r>
                <a:rPr sz="1600" spc="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е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ра</a:t>
              </a:r>
              <a:r>
                <a:rPr sz="160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ци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и</a:t>
              </a:r>
              <a:r>
                <a:rPr sz="160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		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и</a:t>
              </a:r>
              <a:r>
                <a:rPr sz="160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	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р</a:t>
              </a:r>
              <a:r>
                <a:rPr sz="1600" spc="1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еа</a:t>
              </a:r>
              <a:r>
                <a:rPr sz="160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л</a:t>
              </a:r>
              <a:r>
                <a:rPr sz="1600" spc="-1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и</a:t>
              </a:r>
              <a:r>
                <a:rPr sz="1600" spc="-3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з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у</a:t>
              </a:r>
              <a:r>
                <a:rPr sz="160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ю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щ</a:t>
              </a:r>
              <a:r>
                <a:rPr sz="1600" spc="-1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их</a:t>
              </a: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11167618" y="3507104"/>
              <a:ext cx="947419" cy="5130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96520" marR="5080" indent="-83820">
                <a:lnSpc>
                  <a:spcPct val="100000"/>
                </a:lnSpc>
                <a:spcBef>
                  <a:spcPts val="95"/>
                </a:spcBef>
              </a:pPr>
              <a:r>
                <a:rPr sz="1600" spc="-1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пр</a:t>
              </a:r>
              <a:r>
                <a:rPr sz="1600" spc="-3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е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д</a:t>
              </a:r>
              <a:r>
                <a:rPr sz="1600" spc="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е</a:t>
              </a:r>
              <a:r>
                <a:rPr sz="160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л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а</a:t>
              </a:r>
              <a:r>
                <a:rPr sz="160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м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и  </a:t>
              </a:r>
              <a:r>
                <a:rPr sz="160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и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м</a:t>
              </a:r>
              <a:r>
                <a:rPr sz="160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ею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щ</a:t>
              </a:r>
              <a:r>
                <a:rPr sz="1600" spc="-1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ие</a:t>
              </a:r>
              <a:endParaRPr sz="1600">
                <a:latin typeface="Times New Roman"/>
                <a:cs typeface="Times New Roman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5605653" y="3994784"/>
              <a:ext cx="6511290" cy="14884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algn="just">
                <a:lnSpc>
                  <a:spcPct val="100000"/>
                </a:lnSpc>
                <a:spcBef>
                  <a:spcPts val="95"/>
                </a:spcBef>
              </a:pPr>
              <a:r>
                <a:rPr sz="1600" spc="-1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государственную</a:t>
              </a:r>
              <a:r>
                <a:rPr sz="1600" spc="-1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аккредитацию</a:t>
              </a:r>
              <a:r>
                <a:rPr sz="160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1600" spc="-1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образовательные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 программы</a:t>
              </a:r>
              <a:r>
                <a:rPr sz="160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основного </a:t>
              </a:r>
              <a:r>
                <a:rPr sz="1600" spc="-38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1600" spc="-1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общего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 образования</a:t>
              </a:r>
              <a:r>
                <a:rPr sz="160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 (далее</a:t>
              </a:r>
              <a:r>
                <a:rPr sz="1600" spc="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-</a:t>
              </a:r>
              <a:r>
                <a:rPr sz="160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учредители),</a:t>
              </a:r>
              <a:r>
                <a:rPr sz="160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 загранучреждений</a:t>
              </a:r>
              <a:r>
                <a:rPr sz="1600" spc="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1600" spc="-2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подача </a:t>
              </a:r>
              <a:r>
                <a:rPr sz="1600" spc="-2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заявлений,</a:t>
              </a:r>
              <a:r>
                <a:rPr sz="160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указанных</a:t>
              </a:r>
              <a:r>
                <a:rPr sz="160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в</a:t>
              </a:r>
              <a:r>
                <a:rPr sz="160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1600" u="sng" spc="-5" dirty="0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latin typeface="Times New Roman"/>
                  <a:cs typeface="Times New Roman"/>
                </a:rPr>
                <a:t>пунктах</a:t>
              </a:r>
              <a:r>
                <a:rPr sz="1600" u="sng" dirty="0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latin typeface="Times New Roman"/>
                  <a:cs typeface="Times New Roman"/>
                </a:rPr>
                <a:t> 12</a:t>
              </a:r>
              <a:r>
                <a:rPr sz="160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,</a:t>
              </a:r>
              <a:r>
                <a:rPr sz="1600" spc="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1600" u="sng" dirty="0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latin typeface="Times New Roman"/>
                  <a:cs typeface="Times New Roman"/>
                </a:rPr>
                <a:t>14</a:t>
              </a:r>
              <a:r>
                <a:rPr sz="1600" spc="5" dirty="0">
                  <a:solidFill>
                    <a:srgbClr val="0000FF"/>
                  </a:solidFill>
                  <a:latin typeface="Times New Roman"/>
                  <a:cs typeface="Times New Roman"/>
                </a:rPr>
                <a:t> 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и</a:t>
              </a:r>
              <a:r>
                <a:rPr sz="160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1600" u="sng" dirty="0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latin typeface="Times New Roman"/>
                  <a:cs typeface="Times New Roman"/>
                </a:rPr>
                <a:t>81</a:t>
              </a:r>
              <a:r>
                <a:rPr sz="1600" spc="5" dirty="0">
                  <a:solidFill>
                    <a:srgbClr val="0000FF"/>
                  </a:solidFill>
                  <a:latin typeface="Times New Roman"/>
                  <a:cs typeface="Times New Roman"/>
                </a:rPr>
                <a:t> </a:t>
              </a:r>
              <a:r>
                <a:rPr sz="1600" spc="-1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Порядка,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 организуется</a:t>
              </a:r>
              <a:r>
                <a:rPr sz="160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с </a:t>
              </a:r>
              <a:r>
                <a:rPr sz="160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1600" spc="-1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использованием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1600" spc="-1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информационно-коммуникационных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1600" spc="-1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технологий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160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при </a:t>
              </a:r>
              <a:r>
                <a:rPr sz="1600" spc="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условии </a:t>
              </a:r>
              <a:r>
                <a:rPr sz="1600" spc="-1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соблюдения 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требований </a:t>
              </a:r>
              <a:r>
                <a:rPr sz="1600" spc="-1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законодательства </a:t>
              </a:r>
              <a:r>
                <a:rPr sz="1600" spc="-1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Российской 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Федерации </a:t>
              </a:r>
              <a:r>
                <a:rPr sz="160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в</a:t>
              </a:r>
              <a:r>
                <a:rPr sz="1600" spc="-1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 области</a:t>
              </a:r>
              <a:r>
                <a:rPr sz="1600" spc="1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защиты</a:t>
              </a:r>
              <a:r>
                <a:rPr sz="1600" spc="3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персональных</a:t>
              </a:r>
              <a:r>
                <a:rPr sz="1600" spc="50" dirty="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sz="1600" spc="-5" dirty="0">
                  <a:solidFill>
                    <a:srgbClr val="001F5F"/>
                  </a:solidFill>
                  <a:latin typeface="Times New Roman"/>
                  <a:cs typeface="Times New Roman"/>
                </a:rPr>
                <a:t>данных»</a:t>
              </a:r>
              <a:endParaRPr sz="1600" dirty="0">
                <a:latin typeface="Times New Roman"/>
                <a:cs typeface="Times New Roman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618028" y="3230879"/>
              <a:ext cx="71019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600" b="1" spc="-5" dirty="0" smtClean="0">
                  <a:solidFill>
                    <a:srgbClr val="001F5F"/>
                  </a:solidFill>
                  <a:latin typeface="Times New Roman"/>
                  <a:cs typeface="Times New Roman"/>
                </a:rPr>
                <a:t>п.</a:t>
              </a:r>
              <a:r>
                <a:rPr lang="ru-RU" sz="1600" b="1" spc="450" dirty="0" smtClean="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600" b="1" dirty="0" smtClean="0">
                  <a:solidFill>
                    <a:srgbClr val="001F5F"/>
                  </a:solidFill>
                  <a:latin typeface="Times New Roman"/>
                  <a:cs typeface="Times New Roman"/>
                </a:rPr>
                <a:t>15</a:t>
              </a:r>
              <a:r>
                <a:rPr lang="ru-RU" sz="1600" b="1" spc="480" dirty="0" smtClean="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600" spc="-10" dirty="0" smtClean="0">
                  <a:solidFill>
                    <a:srgbClr val="001F5F"/>
                  </a:solidFill>
                  <a:latin typeface="Times New Roman"/>
                  <a:cs typeface="Times New Roman"/>
                </a:rPr>
                <a:t>«По</a:t>
              </a:r>
              <a:r>
                <a:rPr lang="ru-RU" sz="1600" spc="465" dirty="0" smtClean="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600" spc="-5" dirty="0" smtClean="0">
                  <a:solidFill>
                    <a:srgbClr val="001F5F"/>
                  </a:solidFill>
                  <a:latin typeface="Times New Roman"/>
                  <a:cs typeface="Times New Roman"/>
                </a:rPr>
                <a:t>решению</a:t>
              </a:r>
              <a:r>
                <a:rPr lang="ru-RU" sz="1600" spc="465" dirty="0" smtClean="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600" spc="-10" dirty="0" smtClean="0">
                  <a:solidFill>
                    <a:srgbClr val="001F5F"/>
                  </a:solidFill>
                  <a:latin typeface="Times New Roman"/>
                  <a:cs typeface="Times New Roman"/>
                </a:rPr>
                <a:t>ОИВ,</a:t>
              </a:r>
              <a:r>
                <a:rPr lang="ru-RU" sz="1600" spc="470" dirty="0" smtClean="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600" spc="-5" dirty="0" smtClean="0">
                  <a:solidFill>
                    <a:srgbClr val="001F5F"/>
                  </a:solidFill>
                  <a:latin typeface="Times New Roman"/>
                  <a:cs typeface="Times New Roman"/>
                </a:rPr>
                <a:t>учредителей</a:t>
              </a:r>
              <a:r>
                <a:rPr lang="ru-RU" sz="1600" spc="475" dirty="0" smtClean="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600" spc="-10" dirty="0" smtClean="0">
                  <a:solidFill>
                    <a:srgbClr val="001F5F"/>
                  </a:solidFill>
                  <a:latin typeface="Times New Roman"/>
                  <a:cs typeface="Times New Roman"/>
                </a:rPr>
                <a:t>образовательных</a:t>
              </a:r>
              <a:r>
                <a:rPr lang="ru-RU" sz="1600" spc="484" dirty="0" smtClean="0">
                  <a:solidFill>
                    <a:srgbClr val="001F5F"/>
                  </a:solidFill>
                  <a:latin typeface="Times New Roman"/>
                  <a:cs typeface="Times New Roman"/>
                </a:rPr>
                <a:t> </a:t>
              </a:r>
              <a:r>
                <a:rPr lang="ru-RU" sz="1600" spc="-5" dirty="0" smtClean="0">
                  <a:solidFill>
                    <a:srgbClr val="001F5F"/>
                  </a:solidFill>
                  <a:latin typeface="Times New Roman"/>
                  <a:cs typeface="Times New Roman"/>
                </a:rPr>
                <a:t>организаций,</a:t>
              </a:r>
              <a:endParaRPr lang="ru-RU" sz="1600" dirty="0"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0305" y="505409"/>
            <a:ext cx="292607" cy="36606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9811" y="5722620"/>
            <a:ext cx="12171045" cy="1135380"/>
          </a:xfrm>
          <a:custGeom>
            <a:avLst/>
            <a:gdLst/>
            <a:ahLst/>
            <a:cxnLst/>
            <a:rect l="l" t="t" r="r" b="b"/>
            <a:pathLst>
              <a:path w="12171045" h="1135379">
                <a:moveTo>
                  <a:pt x="12170664" y="0"/>
                </a:moveTo>
                <a:lnTo>
                  <a:pt x="0" y="0"/>
                </a:lnTo>
                <a:lnTo>
                  <a:pt x="0" y="1135378"/>
                </a:lnTo>
                <a:lnTo>
                  <a:pt x="12170664" y="1135378"/>
                </a:lnTo>
                <a:lnTo>
                  <a:pt x="12170664" y="0"/>
                </a:lnTo>
                <a:close/>
              </a:path>
            </a:pathLst>
          </a:custGeom>
          <a:solidFill>
            <a:srgbClr val="CCC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6800" y="5825844"/>
            <a:ext cx="1005522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653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Регламентированы </a:t>
            </a:r>
            <a:r>
              <a:rPr sz="2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случаи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опоздания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участников экзаменов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 порядок действий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лиц,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привлекаемых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организации</a:t>
            </a:r>
            <a:r>
              <a:rPr sz="20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проведению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экзаменов,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при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опозданиях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и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неявке</a:t>
            </a:r>
            <a:r>
              <a:rPr sz="20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участников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553200" y="628662"/>
            <a:ext cx="4458683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pc="-5" dirty="0" smtClean="0">
                <a:latin typeface="Bookman Old Style" pitchFamily="18" charset="0"/>
                <a:cs typeface="Times New Roman"/>
              </a:rPr>
              <a:t>ГИ</a:t>
            </a:r>
            <a:r>
              <a:rPr lang="ru-RU" dirty="0" smtClean="0">
                <a:latin typeface="Bookman Old Style" pitchFamily="18" charset="0"/>
                <a:cs typeface="Times New Roman"/>
              </a:rPr>
              <a:t>А-9</a:t>
            </a:r>
            <a:br>
              <a:rPr lang="ru-RU" dirty="0" smtClean="0">
                <a:latin typeface="Bookman Old Style" pitchFamily="18" charset="0"/>
                <a:cs typeface="Times New Roman"/>
              </a:rPr>
            </a:br>
            <a:endParaRPr spc="-105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46170" y="2541732"/>
            <a:ext cx="7634004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2900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п.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58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«В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случае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001F5F"/>
                </a:solidFill>
                <a:latin typeface="Times New Roman"/>
                <a:cs typeface="Times New Roman"/>
              </a:rPr>
              <a:t>если</a:t>
            </a:r>
            <a:r>
              <a:rPr sz="16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участник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ГИА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опоздал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600" spc="3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экзамен,</a:t>
            </a:r>
            <a:r>
              <a:rPr sz="1600" spc="3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начало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которого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устанавливается едиными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расписаниями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проведения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ОГЭ,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ГВЭ </a:t>
            </a:r>
            <a:r>
              <a:rPr sz="1600" spc="10" dirty="0">
                <a:solidFill>
                  <a:srgbClr val="001F5F"/>
                </a:solidFill>
                <a:latin typeface="Times New Roman"/>
                <a:cs typeface="Times New Roman"/>
              </a:rPr>
              <a:t>он </a:t>
            </a:r>
            <a:r>
              <a:rPr sz="1600" spc="-3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допускается в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ППЭ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к 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сдаче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экзамена,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при 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этом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время 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окончания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экзамена,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зафиксированное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доске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(информационном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стенде)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организаторами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в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соответствии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абзацем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седьмым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пункта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61</a:t>
            </a:r>
            <a:r>
              <a:rPr sz="16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Порядка,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продлевается,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инструктаж,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проводимый организаторами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в соответствии с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абзацем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третьим </a:t>
            </a:r>
            <a:r>
              <a:rPr sz="1600" spc="-3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пункта 61</a:t>
            </a:r>
            <a:r>
              <a:rPr sz="16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Порядка,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не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проводится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(за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исключением, </a:t>
            </a:r>
            <a:r>
              <a:rPr sz="1600" spc="-35" dirty="0">
                <a:solidFill>
                  <a:srgbClr val="001F5F"/>
                </a:solidFill>
                <a:latin typeface="Times New Roman"/>
                <a:cs typeface="Times New Roman"/>
              </a:rPr>
              <a:t>когда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аудитории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нет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других</a:t>
            </a:r>
            <a:r>
              <a:rPr sz="16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участников</a:t>
            </a:r>
            <a:r>
              <a:rPr sz="16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ГИА),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чем</a:t>
            </a:r>
            <a:r>
              <a:rPr sz="16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сообщается</a:t>
            </a:r>
            <a:r>
              <a:rPr sz="16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участнику</a:t>
            </a:r>
            <a:r>
              <a:rPr sz="1600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ГИА…»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42496" y="505409"/>
            <a:ext cx="268224" cy="36606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-3621" y="5938570"/>
            <a:ext cx="12190730" cy="1224280"/>
          </a:xfrm>
          <a:custGeom>
            <a:avLst/>
            <a:gdLst/>
            <a:ahLst/>
            <a:cxnLst/>
            <a:rect l="l" t="t" r="r" b="b"/>
            <a:pathLst>
              <a:path w="12190730" h="1224279">
                <a:moveTo>
                  <a:pt x="12190476" y="0"/>
                </a:moveTo>
                <a:lnTo>
                  <a:pt x="0" y="0"/>
                </a:lnTo>
                <a:lnTo>
                  <a:pt x="0" y="1223772"/>
                </a:lnTo>
                <a:lnTo>
                  <a:pt x="12190476" y="1223772"/>
                </a:lnTo>
                <a:lnTo>
                  <a:pt x="12190476" y="0"/>
                </a:lnTo>
                <a:close/>
              </a:path>
            </a:pathLst>
          </a:custGeom>
          <a:solidFill>
            <a:srgbClr val="CCC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72996" y="5302300"/>
            <a:ext cx="834580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Более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подробно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прописан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перечь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лиц</a:t>
            </a:r>
            <a:r>
              <a:rPr sz="2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привлекаемых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проведению</a:t>
            </a:r>
            <a:r>
              <a:rPr sz="2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ГИА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рамках</a:t>
            </a:r>
            <a:r>
              <a:rPr sz="20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конфликта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интересов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 rot="17154710" flipV="1">
            <a:off x="4960926" y="-743703"/>
            <a:ext cx="176845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endParaRPr spc="-105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57702" y="1219200"/>
            <a:ext cx="5359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ДОПУСКАЕТСЯ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ПРИВЛЕКАТЬ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КАЧЕСТВЕ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1023902" y="2079530"/>
            <a:ext cx="12385410" cy="3411237"/>
            <a:chOff x="6091743" y="2079530"/>
            <a:chExt cx="7292692" cy="3411237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6091743" y="2145368"/>
              <a:ext cx="6095365" cy="3345399"/>
              <a:chOff x="6091743" y="2145368"/>
              <a:chExt cx="6890268" cy="3345399"/>
            </a:xfrm>
          </p:grpSpPr>
          <p:sp>
            <p:nvSpPr>
              <p:cNvPr id="2" name="object 2"/>
              <p:cNvSpPr/>
              <p:nvPr/>
            </p:nvSpPr>
            <p:spPr>
              <a:xfrm>
                <a:off x="6151793" y="2609681"/>
                <a:ext cx="6041453" cy="2881086"/>
              </a:xfrm>
              <a:custGeom>
                <a:avLst/>
                <a:gdLst/>
                <a:ahLst/>
                <a:cxnLst/>
                <a:rect l="l" t="t" r="r" b="b"/>
                <a:pathLst>
                  <a:path w="6239509" h="2749550">
                    <a:moveTo>
                      <a:pt x="6239256" y="0"/>
                    </a:moveTo>
                    <a:lnTo>
                      <a:pt x="0" y="0"/>
                    </a:lnTo>
                    <a:lnTo>
                      <a:pt x="0" y="2749296"/>
                    </a:lnTo>
                    <a:lnTo>
                      <a:pt x="6239256" y="2749296"/>
                    </a:lnTo>
                    <a:lnTo>
                      <a:pt x="6239256" y="0"/>
                    </a:lnTo>
                    <a:close/>
                  </a:path>
                </a:pathLst>
              </a:custGeom>
              <a:solidFill>
                <a:srgbClr val="D6E3BC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12700" marR="5080" algn="just">
                  <a:spcBef>
                    <a:spcPts val="95"/>
                  </a:spcBef>
                </a:pPr>
                <a:r>
                  <a:rPr lang="ru-RU" sz="1600" spc="-10" dirty="0">
                    <a:latin typeface="Times New Roman"/>
                    <a:cs typeface="Times New Roman"/>
                  </a:rPr>
                  <a:t>п</a:t>
                </a:r>
                <a:r>
                  <a:rPr lang="ru-RU" sz="1600" spc="-10" dirty="0" smtClean="0">
                    <a:latin typeface="Times New Roman"/>
                    <a:cs typeface="Times New Roman"/>
                  </a:rPr>
                  <a:t>р</a:t>
                </a:r>
                <a:r>
                  <a:rPr lang="ru-RU" sz="1600" dirty="0" smtClean="0">
                    <a:latin typeface="Times New Roman"/>
                    <a:cs typeface="Times New Roman"/>
                  </a:rPr>
                  <a:t>о</a:t>
                </a:r>
                <a:r>
                  <a:rPr lang="ru-RU" sz="1600" spc="-15" dirty="0" smtClean="0">
                    <a:latin typeface="Times New Roman"/>
                    <a:cs typeface="Times New Roman"/>
                  </a:rPr>
                  <a:t>в</a:t>
                </a:r>
                <a:r>
                  <a:rPr lang="ru-RU" sz="1600" spc="-30" dirty="0" smtClean="0">
                    <a:latin typeface="Times New Roman"/>
                    <a:cs typeface="Times New Roman"/>
                  </a:rPr>
                  <a:t>е</a:t>
                </a:r>
                <a:r>
                  <a:rPr lang="ru-RU" sz="1600" spc="-5" dirty="0" smtClean="0">
                    <a:latin typeface="Times New Roman"/>
                    <a:cs typeface="Times New Roman"/>
                  </a:rPr>
                  <a:t>д</a:t>
                </a:r>
                <a:r>
                  <a:rPr lang="ru-RU" sz="1600" spc="5" dirty="0" smtClean="0">
                    <a:latin typeface="Times New Roman"/>
                    <a:cs typeface="Times New Roman"/>
                  </a:rPr>
                  <a:t>е</a:t>
                </a:r>
                <a:r>
                  <a:rPr lang="ru-RU" sz="1600" dirty="0" smtClean="0">
                    <a:latin typeface="Times New Roman"/>
                    <a:cs typeface="Times New Roman"/>
                  </a:rPr>
                  <a:t>ни</a:t>
                </a:r>
                <a:r>
                  <a:rPr lang="ru-RU" sz="1600" spc="-5" dirty="0" smtClean="0">
                    <a:latin typeface="Times New Roman"/>
                    <a:cs typeface="Times New Roman"/>
                  </a:rPr>
                  <a:t>ю</a:t>
                </a:r>
                <a:r>
                  <a:rPr lang="ru-RU" sz="1600" dirty="0" smtClean="0">
                    <a:latin typeface="Times New Roman"/>
                    <a:cs typeface="Times New Roman"/>
                  </a:rPr>
                  <a:t> </a:t>
                </a:r>
                <a:r>
                  <a:rPr lang="ru-RU" sz="1600" spc="-5" dirty="0" smtClean="0">
                    <a:latin typeface="Times New Roman" pitchFamily="18" charset="0"/>
                    <a:cs typeface="Times New Roman" pitchFamily="18" charset="0"/>
                  </a:rPr>
                  <a:t>инструктажа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spc="-5" dirty="0" smtClean="0">
                    <a:latin typeface="Times New Roman" pitchFamily="18" charset="0"/>
                    <a:cs typeface="Times New Roman" pitchFamily="18" charset="0"/>
                  </a:rPr>
                  <a:t>и обеспечению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spc="-10" dirty="0" smtClean="0">
                    <a:latin typeface="Times New Roman" pitchFamily="18" charset="0"/>
                    <a:cs typeface="Times New Roman" pitchFamily="18" charset="0"/>
                  </a:rPr>
                  <a:t>лабораторных</a:t>
                </a:r>
                <a:r>
                  <a:rPr lang="ru-RU" sz="1600" spc="-5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spc="-30" dirty="0" smtClean="0">
                    <a:latin typeface="Times New Roman" pitchFamily="18" charset="0"/>
                    <a:cs typeface="Times New Roman" pitchFamily="18" charset="0"/>
                  </a:rPr>
                  <a:t>работ,</a:t>
                </a:r>
                <a:r>
                  <a:rPr lang="ru-RU" sz="1600" spc="-25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spc="-10" dirty="0" smtClean="0">
                    <a:latin typeface="Times New Roman" pitchFamily="18" charset="0"/>
                    <a:cs typeface="Times New Roman" pitchFamily="18" charset="0"/>
                  </a:rPr>
                  <a:t>экзаменаторов- </a:t>
                </a:r>
                <a:r>
                  <a:rPr lang="ru-RU" sz="1600" spc="-5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spc="-10" dirty="0" smtClean="0">
                    <a:latin typeface="Times New Roman" pitchFamily="18" charset="0"/>
                    <a:cs typeface="Times New Roman" pitchFamily="18" charset="0"/>
                  </a:rPr>
                  <a:t>собеседников, </a:t>
                </a:r>
                <a:r>
                  <a:rPr lang="ru-RU" sz="1600" spc="-15" dirty="0" smtClean="0">
                    <a:latin typeface="Times New Roman" pitchFamily="18" charset="0"/>
                    <a:cs typeface="Times New Roman" pitchFamily="18" charset="0"/>
                  </a:rPr>
                  <a:t>экспертов, </a:t>
                </a:r>
                <a:r>
                  <a:rPr lang="ru-RU" sz="1600" spc="-5" dirty="0" smtClean="0">
                    <a:latin typeface="Times New Roman" pitchFamily="18" charset="0"/>
                    <a:cs typeface="Times New Roman" pitchFamily="18" charset="0"/>
                  </a:rPr>
                  <a:t>оценивающих выполнение </a:t>
                </a:r>
                <a:r>
                  <a:rPr lang="ru-RU" sz="1600" spc="-10" dirty="0" smtClean="0">
                    <a:latin typeface="Times New Roman" pitchFamily="18" charset="0"/>
                    <a:cs typeface="Times New Roman" pitchFamily="18" charset="0"/>
                  </a:rPr>
                  <a:t>лабораторных </a:t>
                </a:r>
                <a:r>
                  <a:rPr lang="ru-RU" sz="1600" spc="-5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spc="-10" dirty="0" smtClean="0">
                    <a:latin typeface="Times New Roman" pitchFamily="18" charset="0"/>
                    <a:cs typeface="Times New Roman" pitchFamily="18" charset="0"/>
                  </a:rPr>
                  <a:t>работ:</a:t>
                </a:r>
              </a:p>
              <a:p>
                <a:pPr marL="349250" indent="-337185">
                  <a:lnSpc>
                    <a:spcPct val="100000"/>
                  </a:lnSpc>
                  <a:spcBef>
                    <a:spcPts val="5"/>
                  </a:spcBef>
                  <a:buFont typeface="Wingdings"/>
                  <a:buChar char=""/>
                  <a:tabLst>
                    <a:tab pos="349250" algn="l"/>
                    <a:tab pos="349885" algn="l"/>
                  </a:tabLst>
                </a:pPr>
                <a:r>
                  <a:rPr lang="ru-RU" sz="1600" spc="-10" dirty="0" smtClean="0">
                    <a:latin typeface="Times New Roman" pitchFamily="18" charset="0"/>
                    <a:cs typeface="Times New Roman" pitchFamily="18" charset="0"/>
                  </a:rPr>
                  <a:t>близких</a:t>
                </a:r>
                <a:r>
                  <a:rPr lang="ru-RU" sz="1600" spc="-5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spc="-15" dirty="0" smtClean="0">
                    <a:latin typeface="Times New Roman" pitchFamily="18" charset="0"/>
                    <a:cs typeface="Times New Roman" pitchFamily="18" charset="0"/>
                  </a:rPr>
                  <a:t>родственников</a:t>
                </a:r>
              </a:p>
              <a:p>
                <a:pPr marL="299085" indent="-287020">
                  <a:lnSpc>
                    <a:spcPct val="100000"/>
                  </a:lnSpc>
                  <a:buFont typeface="Wingdings"/>
                  <a:buChar char=""/>
                  <a:tabLst>
                    <a:tab pos="299720" algn="l"/>
                  </a:tabLst>
                </a:pPr>
                <a:r>
                  <a:rPr lang="ru-RU" sz="1600" spc="-20" dirty="0" smtClean="0">
                    <a:latin typeface="Times New Roman" pitchFamily="18" charset="0"/>
                    <a:cs typeface="Times New Roman" pitchFamily="18" charset="0"/>
                  </a:rPr>
                  <a:t>супругов</a:t>
                </a:r>
              </a:p>
              <a:p>
                <a:pPr marL="299085" indent="-287020">
                  <a:lnSpc>
                    <a:spcPct val="100000"/>
                  </a:lnSpc>
                  <a:buFont typeface="Wingdings"/>
                  <a:buChar char=""/>
                  <a:tabLst>
                    <a:tab pos="299720" algn="l"/>
                    <a:tab pos="1779905" algn="l"/>
                    <a:tab pos="3267710" algn="l"/>
                    <a:tab pos="4450715" algn="l"/>
                    <a:tab pos="5116830" algn="l"/>
                  </a:tabLst>
                </a:pPr>
                <a:r>
                  <a:rPr lang="ru-RU" sz="1600" spc="-5" dirty="0" smtClean="0">
                    <a:latin typeface="Times New Roman" pitchFamily="18" charset="0"/>
                    <a:cs typeface="Times New Roman" pitchFamily="18" charset="0"/>
                  </a:rPr>
                  <a:t>усыновителей,	усыновленных	</a:t>
                </a:r>
                <a:r>
                  <a:rPr lang="ru-RU" sz="1600" spc="-15" dirty="0" smtClean="0">
                    <a:latin typeface="Times New Roman" pitchFamily="18" charset="0"/>
                    <a:cs typeface="Times New Roman" pitchFamily="18" charset="0"/>
                  </a:rPr>
                  <a:t>участников	</a:t>
                </a:r>
                <a:r>
                  <a:rPr lang="ru-RU" sz="1600" spc="-5" dirty="0" smtClean="0">
                    <a:latin typeface="Times New Roman" pitchFamily="18" charset="0"/>
                    <a:cs typeface="Times New Roman" pitchFamily="18" charset="0"/>
                  </a:rPr>
                  <a:t>ГИА,	сдающих</a:t>
                </a:r>
              </a:p>
              <a:p>
                <a:pPr marL="299085">
                  <a:lnSpc>
                    <a:spcPct val="100000"/>
                  </a:lnSpc>
                </a:pPr>
                <a:r>
                  <a:rPr lang="ru-RU" sz="1600" spc="-10" dirty="0" smtClean="0">
                    <a:latin typeface="Times New Roman" pitchFamily="18" charset="0"/>
                    <a:cs typeface="Times New Roman" pitchFamily="18" charset="0"/>
                  </a:rPr>
                  <a:t>экзамен</a:t>
                </a:r>
                <a:r>
                  <a:rPr lang="ru-RU" sz="1600" spc="15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spc="-5" dirty="0" smtClean="0"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ru-RU" sz="1600" spc="-25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spc="-10" dirty="0" smtClean="0">
                    <a:latin typeface="Times New Roman" pitchFamily="18" charset="0"/>
                    <a:cs typeface="Times New Roman" pitchFamily="18" charset="0"/>
                  </a:rPr>
                  <a:t>данном</a:t>
                </a:r>
                <a:r>
                  <a:rPr lang="ru-RU" sz="1600" spc="2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spc="-10" dirty="0" smtClean="0">
                    <a:latin typeface="Times New Roman" pitchFamily="18" charset="0"/>
                    <a:cs typeface="Times New Roman" pitchFamily="18" charset="0"/>
                  </a:rPr>
                  <a:t>ППЭ</a:t>
                </a:r>
              </a:p>
              <a:p>
                <a:pPr marL="299085" marR="6350" indent="-287020">
                  <a:lnSpc>
                    <a:spcPct val="100000"/>
                  </a:lnSpc>
                  <a:buFont typeface="Wingdings"/>
                  <a:buChar char=""/>
                  <a:tabLst>
                    <a:tab pos="299720" algn="l"/>
                  </a:tabLst>
                </a:pPr>
                <a:r>
                  <a:rPr lang="ru-RU" sz="1600" spc="-5" dirty="0" smtClean="0">
                    <a:latin typeface="Times New Roman" pitchFamily="18" charset="0"/>
                    <a:cs typeface="Times New Roman" pitchFamily="18" charset="0"/>
                  </a:rPr>
                  <a:t>педагогических</a:t>
                </a:r>
                <a:r>
                  <a:rPr lang="ru-RU" sz="1600" spc="9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spc="-15" dirty="0" smtClean="0">
                    <a:latin typeface="Times New Roman" pitchFamily="18" charset="0"/>
                    <a:cs typeface="Times New Roman" pitchFamily="18" charset="0"/>
                  </a:rPr>
                  <a:t>работников,</a:t>
                </a:r>
                <a:r>
                  <a:rPr lang="ru-RU" sz="1600" spc="9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spc="-10" dirty="0" smtClean="0">
                    <a:latin typeface="Times New Roman" pitchFamily="18" charset="0"/>
                    <a:cs typeface="Times New Roman" pitchFamily="18" charset="0"/>
                  </a:rPr>
                  <a:t>являющихся</a:t>
                </a:r>
                <a:r>
                  <a:rPr lang="ru-RU" sz="1600" spc="1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spc="-5" dirty="0" smtClean="0">
                    <a:latin typeface="Times New Roman" pitchFamily="18" charset="0"/>
                    <a:cs typeface="Times New Roman" pitchFamily="18" charset="0"/>
                  </a:rPr>
                  <a:t>учителями</a:t>
                </a:r>
                <a:r>
                  <a:rPr lang="ru-RU" sz="1600" spc="95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spc="-15" dirty="0" smtClean="0">
                    <a:latin typeface="Times New Roman" pitchFamily="18" charset="0"/>
                    <a:cs typeface="Times New Roman" pitchFamily="18" charset="0"/>
                  </a:rPr>
                  <a:t>участников </a:t>
                </a:r>
                <a:r>
                  <a:rPr lang="ru-RU" sz="1600" spc="-385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spc="-10" dirty="0" smtClean="0">
                    <a:latin typeface="Times New Roman" pitchFamily="18" charset="0"/>
                    <a:cs typeface="Times New Roman" pitchFamily="18" charset="0"/>
                  </a:rPr>
                  <a:t>ГИА,</a:t>
                </a:r>
                <a:r>
                  <a:rPr lang="ru-RU" sz="1600" spc="-15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spc="-5" dirty="0" smtClean="0">
                    <a:latin typeface="Times New Roman" pitchFamily="18" charset="0"/>
                    <a:cs typeface="Times New Roman" pitchFamily="18" charset="0"/>
                  </a:rPr>
                  <a:t>сдающих</a:t>
                </a:r>
                <a:r>
                  <a:rPr lang="ru-RU" sz="1600" spc="45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spc="-10" dirty="0" smtClean="0">
                    <a:latin typeface="Times New Roman" pitchFamily="18" charset="0"/>
                    <a:cs typeface="Times New Roman" pitchFamily="18" charset="0"/>
                  </a:rPr>
                  <a:t>экзамен</a:t>
                </a:r>
                <a:r>
                  <a:rPr lang="ru-RU" sz="1600" spc="2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spc="-5" dirty="0" smtClean="0">
                    <a:latin typeface="Times New Roman" pitchFamily="18" charset="0"/>
                    <a:cs typeface="Times New Roman" pitchFamily="18" charset="0"/>
                  </a:rPr>
                  <a:t>в </a:t>
                </a:r>
                <a:r>
                  <a:rPr lang="ru-RU" sz="1600" spc="-10" dirty="0" smtClean="0">
                    <a:latin typeface="Times New Roman" pitchFamily="18" charset="0"/>
                    <a:cs typeface="Times New Roman" pitchFamily="18" charset="0"/>
                  </a:rPr>
                  <a:t>данном</a:t>
                </a:r>
                <a:r>
                  <a:rPr lang="ru-RU" sz="1600" spc="25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spc="-5" dirty="0" smtClean="0">
                    <a:latin typeface="Times New Roman" pitchFamily="18" charset="0"/>
                    <a:cs typeface="Times New Roman" pitchFamily="18" charset="0"/>
                  </a:rPr>
                  <a:t>ППЭ…»</a:t>
                </a:r>
              </a:p>
              <a:p>
                <a:endParaRPr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object 16"/>
              <p:cNvSpPr txBox="1"/>
              <p:nvPr/>
            </p:nvSpPr>
            <p:spPr>
              <a:xfrm>
                <a:off x="6091743" y="2145368"/>
                <a:ext cx="6890268" cy="504625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355600">
                  <a:lnSpc>
                    <a:spcPct val="100000"/>
                  </a:lnSpc>
                  <a:spcBef>
                    <a:spcPts val="95"/>
                  </a:spcBef>
                  <a:tabLst>
                    <a:tab pos="887094" algn="l"/>
                    <a:tab pos="2623185" algn="l"/>
                  </a:tabLst>
                </a:pPr>
                <a:r>
                  <a:rPr sz="1600" b="1" spc="-5" dirty="0">
                    <a:latin typeface="Times New Roman"/>
                    <a:cs typeface="Times New Roman"/>
                  </a:rPr>
                  <a:t>п.56	</a:t>
                </a:r>
                <a:r>
                  <a:rPr sz="1600" spc="-15" dirty="0">
                    <a:latin typeface="Times New Roman"/>
                    <a:cs typeface="Times New Roman"/>
                  </a:rPr>
                  <a:t>«…руководителей	</a:t>
                </a:r>
                <a:r>
                  <a:rPr sz="1600" spc="-5" dirty="0">
                    <a:latin typeface="Times New Roman"/>
                    <a:cs typeface="Times New Roman"/>
                  </a:rPr>
                  <a:t>ППЭ,</a:t>
                </a:r>
                <a:endParaRPr sz="1600" dirty="0">
                  <a:latin typeface="Times New Roman"/>
                  <a:cs typeface="Times New Roman"/>
                </a:endParaRPr>
              </a:p>
              <a:p>
                <a:pPr marL="12700">
                  <a:tabLst>
                    <a:tab pos="1385570" algn="l"/>
                    <a:tab pos="2903855" algn="l"/>
                    <a:tab pos="4371340" algn="l"/>
                    <a:tab pos="4862195" algn="l"/>
                  </a:tabLst>
                </a:pPr>
                <a:r>
                  <a:rPr lang="ru-RU" sz="1600" spc="-5" dirty="0" smtClean="0">
                    <a:latin typeface="Times New Roman"/>
                    <a:cs typeface="Times New Roman"/>
                  </a:rPr>
                  <a:t>ГЭК</a:t>
                </a:r>
                <a:r>
                  <a:rPr lang="ru-RU" sz="1600" spc="-5" dirty="0" smtClean="0">
                    <a:solidFill>
                      <a:srgbClr val="001F5F"/>
                    </a:solidFill>
                    <a:latin typeface="Times New Roman"/>
                    <a:cs typeface="Times New Roman"/>
                  </a:rPr>
                  <a:t>,</a:t>
                </a:r>
                <a:r>
                  <a:rPr lang="ru-RU" sz="1600" dirty="0">
                    <a:latin typeface="Times New Roman"/>
                    <a:cs typeface="Times New Roman"/>
                  </a:rPr>
                  <a:t> </a:t>
                </a:r>
                <a:r>
                  <a:rPr sz="1600" spc="-5" dirty="0" err="1" smtClean="0">
                    <a:latin typeface="Times New Roman"/>
                    <a:cs typeface="Times New Roman"/>
                  </a:rPr>
                  <a:t>т</a:t>
                </a:r>
                <a:r>
                  <a:rPr sz="1600" spc="-35" dirty="0" err="1" smtClean="0">
                    <a:latin typeface="Times New Roman"/>
                    <a:cs typeface="Times New Roman"/>
                  </a:rPr>
                  <a:t>е</a:t>
                </a:r>
                <a:r>
                  <a:rPr sz="1600" spc="-5" dirty="0" err="1" smtClean="0">
                    <a:latin typeface="Times New Roman"/>
                    <a:cs typeface="Times New Roman"/>
                  </a:rPr>
                  <a:t>х</a:t>
                </a:r>
                <a:r>
                  <a:rPr sz="1600" dirty="0" err="1" smtClean="0">
                    <a:latin typeface="Times New Roman"/>
                    <a:cs typeface="Times New Roman"/>
                  </a:rPr>
                  <a:t>н</a:t>
                </a:r>
                <a:r>
                  <a:rPr sz="1600" spc="-10" dirty="0" err="1" smtClean="0">
                    <a:latin typeface="Times New Roman"/>
                    <a:cs typeface="Times New Roman"/>
                  </a:rPr>
                  <a:t>и</a:t>
                </a:r>
                <a:r>
                  <a:rPr sz="1600" dirty="0" err="1" smtClean="0">
                    <a:latin typeface="Times New Roman"/>
                    <a:cs typeface="Times New Roman"/>
                  </a:rPr>
                  <a:t>ч</a:t>
                </a:r>
                <a:r>
                  <a:rPr sz="1600" spc="25" dirty="0" err="1" smtClean="0">
                    <a:latin typeface="Times New Roman"/>
                    <a:cs typeface="Times New Roman"/>
                  </a:rPr>
                  <a:t>е</a:t>
                </a:r>
                <a:r>
                  <a:rPr sz="1600" spc="-5" dirty="0" err="1" smtClean="0">
                    <a:latin typeface="Times New Roman"/>
                    <a:cs typeface="Times New Roman"/>
                  </a:rPr>
                  <a:t>с</a:t>
                </a:r>
                <a:r>
                  <a:rPr sz="1600" spc="5" dirty="0" err="1" smtClean="0">
                    <a:latin typeface="Times New Roman"/>
                    <a:cs typeface="Times New Roman"/>
                  </a:rPr>
                  <a:t>к</a:t>
                </a:r>
                <a:r>
                  <a:rPr sz="1600" spc="-10" dirty="0" err="1" smtClean="0">
                    <a:latin typeface="Times New Roman"/>
                    <a:cs typeface="Times New Roman"/>
                  </a:rPr>
                  <a:t>и</a:t>
                </a:r>
                <a:r>
                  <a:rPr sz="1600" spc="-5" dirty="0" err="1" smtClean="0">
                    <a:latin typeface="Times New Roman"/>
                    <a:cs typeface="Times New Roman"/>
                  </a:rPr>
                  <a:t>х</a:t>
                </a:r>
                <a:r>
                  <a:rPr lang="ru-RU" sz="1600" dirty="0">
                    <a:latin typeface="Times New Roman"/>
                    <a:cs typeface="Times New Roman"/>
                  </a:rPr>
                  <a:t> </a:t>
                </a:r>
                <a:r>
                  <a:rPr sz="1600" dirty="0" err="1" smtClean="0">
                    <a:latin typeface="Times New Roman"/>
                    <a:cs typeface="Times New Roman"/>
                  </a:rPr>
                  <a:t>с</a:t>
                </a:r>
                <a:r>
                  <a:rPr sz="1600" spc="-10" dirty="0" err="1" smtClean="0">
                    <a:latin typeface="Times New Roman"/>
                    <a:cs typeface="Times New Roman"/>
                  </a:rPr>
                  <a:t>п</a:t>
                </a:r>
                <a:r>
                  <a:rPr sz="1600" dirty="0" err="1" smtClean="0">
                    <a:latin typeface="Times New Roman"/>
                    <a:cs typeface="Times New Roman"/>
                  </a:rPr>
                  <a:t>ециал</a:t>
                </a:r>
                <a:r>
                  <a:rPr sz="1600" spc="-10" dirty="0" err="1" smtClean="0">
                    <a:latin typeface="Times New Roman"/>
                    <a:cs typeface="Times New Roman"/>
                  </a:rPr>
                  <a:t>и</a:t>
                </a:r>
                <a:r>
                  <a:rPr sz="1600" dirty="0" err="1" smtClean="0">
                    <a:latin typeface="Times New Roman"/>
                    <a:cs typeface="Times New Roman"/>
                  </a:rPr>
                  <a:t>с</a:t>
                </a:r>
                <a:r>
                  <a:rPr sz="1600" spc="-35" dirty="0" err="1" smtClean="0">
                    <a:latin typeface="Times New Roman"/>
                    <a:cs typeface="Times New Roman"/>
                  </a:rPr>
                  <a:t>т</a:t>
                </a:r>
                <a:r>
                  <a:rPr sz="1600" spc="-5" dirty="0" err="1" smtClean="0">
                    <a:latin typeface="Times New Roman"/>
                    <a:cs typeface="Times New Roman"/>
                  </a:rPr>
                  <a:t>о</a:t>
                </a:r>
                <a:r>
                  <a:rPr sz="1600" spc="-10" dirty="0" err="1" smtClean="0">
                    <a:latin typeface="Times New Roman"/>
                    <a:cs typeface="Times New Roman"/>
                  </a:rPr>
                  <a:t>в</a:t>
                </a:r>
                <a:r>
                  <a:rPr sz="1600" spc="-5" dirty="0">
                    <a:latin typeface="Times New Roman"/>
                    <a:cs typeface="Times New Roman"/>
                  </a:rPr>
                  <a:t>,</a:t>
                </a:r>
                <a:r>
                  <a:rPr sz="1600" dirty="0">
                    <a:latin typeface="Times New Roman"/>
                    <a:cs typeface="Times New Roman"/>
                  </a:rPr>
                  <a:t>	с</a:t>
                </a:r>
                <a:r>
                  <a:rPr sz="1600" spc="-10" dirty="0">
                    <a:latin typeface="Times New Roman"/>
                    <a:cs typeface="Times New Roman"/>
                  </a:rPr>
                  <a:t>п</a:t>
                </a:r>
                <a:r>
                  <a:rPr sz="1600" dirty="0">
                    <a:latin typeface="Times New Roman"/>
                    <a:cs typeface="Times New Roman"/>
                  </a:rPr>
                  <a:t>ециал</a:t>
                </a:r>
                <a:r>
                  <a:rPr sz="1600" spc="-10" dirty="0">
                    <a:latin typeface="Times New Roman"/>
                    <a:cs typeface="Times New Roman"/>
                  </a:rPr>
                  <a:t>и</a:t>
                </a:r>
                <a:r>
                  <a:rPr sz="1600" dirty="0">
                    <a:latin typeface="Times New Roman"/>
                    <a:cs typeface="Times New Roman"/>
                  </a:rPr>
                  <a:t>с</a:t>
                </a:r>
                <a:r>
                  <a:rPr sz="1600" spc="-35" dirty="0">
                    <a:latin typeface="Times New Roman"/>
                    <a:cs typeface="Times New Roman"/>
                  </a:rPr>
                  <a:t>т</a:t>
                </a:r>
                <a:r>
                  <a:rPr sz="1600" spc="-5" dirty="0">
                    <a:latin typeface="Times New Roman"/>
                    <a:cs typeface="Times New Roman"/>
                  </a:rPr>
                  <a:t>ов</a:t>
                </a:r>
                <a:r>
                  <a:rPr sz="1600" dirty="0">
                    <a:latin typeface="Times New Roman"/>
                    <a:cs typeface="Times New Roman"/>
                  </a:rPr>
                  <a:t>	</a:t>
                </a:r>
                <a:r>
                  <a:rPr sz="1600" spc="5" dirty="0">
                    <a:latin typeface="Times New Roman"/>
                    <a:cs typeface="Times New Roman"/>
                  </a:rPr>
                  <a:t>п</a:t>
                </a:r>
                <a:r>
                  <a:rPr sz="1600" spc="-5" dirty="0">
                    <a:latin typeface="Times New Roman"/>
                    <a:cs typeface="Times New Roman"/>
                  </a:rPr>
                  <a:t>о</a:t>
                </a:r>
                <a:r>
                  <a:rPr sz="1600" dirty="0">
                    <a:latin typeface="Times New Roman"/>
                    <a:cs typeface="Times New Roman"/>
                  </a:rPr>
                  <a:t>	</a:t>
                </a:r>
              </a:p>
            </p:txBody>
          </p:sp>
        </p:grpSp>
        <p:sp>
          <p:nvSpPr>
            <p:cNvPr id="20" name="object 20"/>
            <p:cNvSpPr txBox="1"/>
            <p:nvPr/>
          </p:nvSpPr>
          <p:spPr>
            <a:xfrm>
              <a:off x="9285065" y="2079530"/>
              <a:ext cx="4099370" cy="307777"/>
            </a:xfrm>
            <a:prstGeom prst="rect">
              <a:avLst/>
            </a:prstGeom>
          </p:spPr>
          <p:txBody>
            <a:bodyPr vert="horz" wrap="square" lIns="0" tIns="6096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300"/>
                </a:spcBef>
                <a:tabLst>
                  <a:tab pos="1475740" algn="l"/>
                  <a:tab pos="2234565" algn="l"/>
                </a:tabLst>
              </a:pPr>
              <a:r>
                <a:rPr sz="1600" spc="-10" dirty="0" err="1" smtClean="0">
                  <a:latin typeface="Times New Roman"/>
                  <a:cs typeface="Times New Roman"/>
                </a:rPr>
                <a:t>организаторов</a:t>
              </a:r>
              <a:r>
                <a:rPr sz="1600" spc="-10" dirty="0">
                  <a:latin typeface="Times New Roman"/>
                  <a:cs typeface="Times New Roman"/>
                </a:rPr>
                <a:t>,	членов	</a:t>
              </a:r>
              <a:endParaRPr sz="1600" dirty="0">
                <a:latin typeface="Times New Roman"/>
                <a:cs typeface="Times New Roman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3095604" y="1525533"/>
            <a:ext cx="68486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>
              <a:lnSpc>
                <a:spcPct val="100000"/>
              </a:lnSpc>
              <a:spcBef>
                <a:spcPts val="480"/>
              </a:spcBef>
            </a:pPr>
            <a:r>
              <a:rPr lang="ru-RU" sz="4000" dirty="0" smtClean="0">
                <a:latin typeface="Bookman Old Style" pitchFamily="18" charset="0"/>
                <a:cs typeface="Times New Roman"/>
              </a:rPr>
              <a:t>ГИА-9</a:t>
            </a:r>
            <a:endParaRPr lang="ru-RU" sz="4000" dirty="0">
              <a:latin typeface="Bookman Old Style" pitchFamily="18" charset="0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6401" y="505409"/>
            <a:ext cx="280416" cy="36606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5669279"/>
            <a:ext cx="12190730" cy="1188720"/>
          </a:xfrm>
          <a:custGeom>
            <a:avLst/>
            <a:gdLst/>
            <a:ahLst/>
            <a:cxnLst/>
            <a:rect l="l" t="t" r="r" b="b"/>
            <a:pathLst>
              <a:path w="12190730" h="1188720">
                <a:moveTo>
                  <a:pt x="12190476" y="0"/>
                </a:moveTo>
                <a:lnTo>
                  <a:pt x="0" y="0"/>
                </a:lnTo>
                <a:lnTo>
                  <a:pt x="0" y="1188720"/>
                </a:lnTo>
                <a:lnTo>
                  <a:pt x="12190476" y="1188720"/>
                </a:lnTo>
                <a:lnTo>
                  <a:pt x="12190476" y="0"/>
                </a:lnTo>
                <a:close/>
              </a:path>
            </a:pathLst>
          </a:custGeom>
          <a:solidFill>
            <a:srgbClr val="CCC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01115" y="5351461"/>
            <a:ext cx="89858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Исключена</a:t>
            </a:r>
            <a:r>
              <a:rPr sz="20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норма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необходимости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выделять</a:t>
            </a:r>
            <a:r>
              <a:rPr sz="20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отдельные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помещения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представителей</a:t>
            </a:r>
            <a:r>
              <a:rPr sz="20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средств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массовой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информации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общественных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наблюдателей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39844124"/>
              </p:ext>
            </p:extLst>
          </p:nvPr>
        </p:nvGraphicFramePr>
        <p:xfrm>
          <a:off x="477185" y="2164081"/>
          <a:ext cx="8787765" cy="23073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5215"/>
                <a:gridCol w="7702550"/>
              </a:tblGrid>
              <a:tr h="4640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36195" marB="0">
                    <a:lnR w="9525">
                      <a:solidFill>
                        <a:srgbClr val="1F487C"/>
                      </a:solidFill>
                      <a:prstDash val="solid"/>
                    </a:lnR>
                    <a:solidFill>
                      <a:srgbClr val="F1F8FD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90805" marR="83185" indent="342900" algn="just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«…В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здании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(комплексе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зданий),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где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расположен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ППЭ,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входа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ППЭ </a:t>
                      </a:r>
                      <a:r>
                        <a:rPr sz="1600" spc="-38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выделяются: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90805" marR="83185" indent="342900" algn="just">
                        <a:lnSpc>
                          <a:spcPct val="100000"/>
                        </a:lnSpc>
                        <a:buAutoNum type="arabicParenR"/>
                        <a:tabLst>
                          <a:tab pos="786765" algn="l"/>
                        </a:tabLst>
                      </a:pPr>
                      <a:r>
                        <a:rPr sz="16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места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хранения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личных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вещей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участников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ГИА,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организаторов,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медицинских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работников,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специалистов по проведению инструктажа и обеспечению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лабораторных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работ,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экспертов,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оценивающих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выполнение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лабораторных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работ,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экзаменаторов-собеседников,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ассистентов,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аккредитованных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представителей средств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массовой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информации;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90805" marR="85090" indent="34290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arenR"/>
                        <a:tabLst>
                          <a:tab pos="951230" algn="l"/>
                        </a:tabLst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помещения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для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представителей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образовательных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организаций,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сопровождающих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участников</a:t>
                      </a:r>
                      <a:r>
                        <a:rPr sz="1600" spc="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ГИА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(далее</a:t>
                      </a:r>
                      <a:r>
                        <a:rPr sz="1600" spc="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сопровождающие)…»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9525">
                      <a:solidFill>
                        <a:srgbClr val="1F487C"/>
                      </a:solidFill>
                      <a:prstDash val="solid"/>
                    </a:lnL>
                    <a:lnR w="9525">
                      <a:solidFill>
                        <a:srgbClr val="1F487C"/>
                      </a:solidFill>
                      <a:prstDash val="solid"/>
                    </a:lnR>
                    <a:lnT w="9525">
                      <a:solidFill>
                        <a:srgbClr val="1F487C"/>
                      </a:solidFill>
                      <a:prstDash val="solid"/>
                    </a:lnT>
                    <a:lnB w="9525">
                      <a:solidFill>
                        <a:srgbClr val="1F487C"/>
                      </a:solidFill>
                      <a:prstDash val="solid"/>
                    </a:lnB>
                  </a:tcPr>
                </a:tc>
              </a:tr>
              <a:tr h="6728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95885" marB="0">
                    <a:lnR w="9525">
                      <a:solidFill>
                        <a:srgbClr val="1F487C"/>
                      </a:solidFill>
                      <a:prstDash val="solid"/>
                    </a:lnR>
                    <a:solidFill>
                      <a:srgbClr val="F1F8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9525">
                      <a:solidFill>
                        <a:srgbClr val="1F487C"/>
                      </a:solidFill>
                      <a:prstDash val="solid"/>
                    </a:lnL>
                    <a:lnR w="9525">
                      <a:solidFill>
                        <a:srgbClr val="1F487C"/>
                      </a:solidFill>
                      <a:prstDash val="solid"/>
                    </a:lnR>
                    <a:lnT w="9525">
                      <a:solidFill>
                        <a:srgbClr val="1F487C"/>
                      </a:solidFill>
                      <a:prstDash val="solid"/>
                    </a:lnT>
                    <a:lnB w="9525">
                      <a:solidFill>
                        <a:srgbClr val="1F487C"/>
                      </a:solidFill>
                      <a:prstDash val="solid"/>
                    </a:lnB>
                  </a:tcPr>
                </a:tc>
              </a:tr>
              <a:tr h="494999"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ГИА-9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R w="9525">
                      <a:solidFill>
                        <a:srgbClr val="1F487C"/>
                      </a:solidFill>
                      <a:prstDash val="solid"/>
                    </a:lnR>
                    <a:solidFill>
                      <a:srgbClr val="F6F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9525">
                      <a:solidFill>
                        <a:srgbClr val="1F487C"/>
                      </a:solidFill>
                      <a:prstDash val="solid"/>
                    </a:lnL>
                    <a:lnR w="9525">
                      <a:solidFill>
                        <a:srgbClr val="1F487C"/>
                      </a:solidFill>
                      <a:prstDash val="solid"/>
                    </a:lnR>
                    <a:lnT w="9525">
                      <a:solidFill>
                        <a:srgbClr val="1F487C"/>
                      </a:solidFill>
                      <a:prstDash val="solid"/>
                    </a:lnT>
                    <a:lnB w="9525">
                      <a:solidFill>
                        <a:srgbClr val="1F487C"/>
                      </a:solidFill>
                      <a:prstDash val="solid"/>
                    </a:lnB>
                  </a:tcPr>
                </a:tc>
              </a:tr>
              <a:tr h="675432">
                <a:tc>
                  <a:txBody>
                    <a:bodyPr/>
                    <a:lstStyle/>
                    <a:p>
                      <a:pPr marR="5270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п.54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R w="9525">
                      <a:solidFill>
                        <a:srgbClr val="1F487C"/>
                      </a:solidFill>
                      <a:prstDash val="solid"/>
                    </a:lnR>
                    <a:solidFill>
                      <a:srgbClr val="F6F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9525">
                      <a:solidFill>
                        <a:srgbClr val="1F487C"/>
                      </a:solidFill>
                      <a:prstDash val="solid"/>
                    </a:lnL>
                    <a:lnR w="9525">
                      <a:solidFill>
                        <a:srgbClr val="1F487C"/>
                      </a:solidFill>
                      <a:prstDash val="solid"/>
                    </a:lnR>
                    <a:lnT w="9525">
                      <a:solidFill>
                        <a:srgbClr val="1F487C"/>
                      </a:solidFill>
                      <a:prstDash val="solid"/>
                    </a:lnT>
                    <a:lnB w="9525">
                      <a:solidFill>
                        <a:srgbClr val="1F487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48593" y="505409"/>
            <a:ext cx="256031" cy="36606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9811" y="5634228"/>
            <a:ext cx="12171045" cy="1224280"/>
          </a:xfrm>
          <a:custGeom>
            <a:avLst/>
            <a:gdLst/>
            <a:ahLst/>
            <a:cxnLst/>
            <a:rect l="l" t="t" r="r" b="b"/>
            <a:pathLst>
              <a:path w="12171045" h="1224279">
                <a:moveTo>
                  <a:pt x="12170664" y="0"/>
                </a:moveTo>
                <a:lnTo>
                  <a:pt x="0" y="0"/>
                </a:lnTo>
                <a:lnTo>
                  <a:pt x="0" y="1223768"/>
                </a:lnTo>
                <a:lnTo>
                  <a:pt x="12170664" y="1223768"/>
                </a:lnTo>
                <a:lnTo>
                  <a:pt x="12170664" y="0"/>
                </a:lnTo>
                <a:close/>
              </a:path>
            </a:pathLst>
          </a:custGeom>
          <a:solidFill>
            <a:srgbClr val="CCC1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65285" y="5583476"/>
            <a:ext cx="685990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Изменилось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название</a:t>
            </a:r>
            <a:r>
              <a:rPr sz="20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конфликтной</a:t>
            </a:r>
            <a:r>
              <a:rPr sz="20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комиссии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– новое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название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«АПЕЛЛЯЦИОННАЯ</a:t>
            </a:r>
            <a:r>
              <a:rPr sz="20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КОМИССИЯ»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0707846"/>
              </p:ext>
            </p:extLst>
          </p:nvPr>
        </p:nvGraphicFramePr>
        <p:xfrm>
          <a:off x="82296" y="1828800"/>
          <a:ext cx="8092439" cy="32933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280"/>
                <a:gridCol w="6995159"/>
              </a:tblGrid>
              <a:tr h="5471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1F487C"/>
                      </a:solidFill>
                      <a:prstDash val="solid"/>
                    </a:lnR>
                  </a:tcPr>
                </a:tc>
                <a:tc rowSpan="6">
                  <a:txBody>
                    <a:bodyPr/>
                    <a:lstStyle/>
                    <a:p>
                      <a:pPr marL="91440" marR="85090" indent="342900" algn="just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«Рассмотрение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апелляций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участников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ГИА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осуществляется 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апелляционной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комиссией,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состав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которой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включаются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члены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ГЭК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члены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предметных</a:t>
                      </a:r>
                      <a:r>
                        <a:rPr sz="1600" spc="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комиссий.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91440" marR="84455" indent="34290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Состав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апелляционной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комиссии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формируется из представителей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ОИВ,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органов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исполнительной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власти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субъектов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Российской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Федерации, </a:t>
                      </a:r>
                      <a:r>
                        <a:rPr sz="1600" spc="-38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осуществляющих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переданные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полномочия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Российской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Федерации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сфере 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образования,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учредителей,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Министерства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иностранных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дел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Российской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Федерации, органов местного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самоуправления,</a:t>
                      </a:r>
                      <a:r>
                        <a:rPr sz="1600" spc="38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осуществляющих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управление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сфере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образования,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организаций,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осуществляющих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образовательную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деятельность,</a:t>
                      </a:r>
                      <a:r>
                        <a:rPr sz="1600" spc="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научных,</a:t>
                      </a:r>
                      <a:r>
                        <a:rPr sz="1600" spc="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общественных</a:t>
                      </a:r>
                      <a:r>
                        <a:rPr sz="1600" spc="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организаций</a:t>
                      </a:r>
                      <a:r>
                        <a:rPr sz="1600" spc="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объединений.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91440" marR="84455" indent="342900" algn="just">
                        <a:lnSpc>
                          <a:spcPct val="100000"/>
                        </a:lnSpc>
                      </a:pPr>
                      <a:r>
                        <a:rPr sz="16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Состав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апелляционной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комиссии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формируется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учетом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отсутствия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представителей,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предполагаемых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включения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в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состав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апелляционной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комиссии,</a:t>
                      </a:r>
                      <a:r>
                        <a:rPr sz="1600" spc="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конфликта</a:t>
                      </a:r>
                      <a:r>
                        <a:rPr sz="1600" spc="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интересов…»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9525">
                      <a:solidFill>
                        <a:srgbClr val="1F487C"/>
                      </a:solidFill>
                      <a:prstDash val="solid"/>
                    </a:lnL>
                    <a:lnR w="9525">
                      <a:solidFill>
                        <a:srgbClr val="1F487C"/>
                      </a:solidFill>
                      <a:prstDash val="solid"/>
                    </a:lnR>
                    <a:lnT w="9525">
                      <a:solidFill>
                        <a:srgbClr val="1F487C"/>
                      </a:solidFill>
                      <a:prstDash val="solid"/>
                    </a:lnT>
                    <a:lnB w="9525">
                      <a:solidFill>
                        <a:srgbClr val="1F487C"/>
                      </a:solidFill>
                      <a:prstDash val="solid"/>
                    </a:lnB>
                  </a:tcPr>
                </a:tc>
              </a:tr>
              <a:tr h="4972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78105" marB="0">
                    <a:lnR w="9525">
                      <a:solidFill>
                        <a:srgbClr val="1F487C"/>
                      </a:solidFill>
                      <a:prstDash val="solid"/>
                    </a:lnR>
                    <a:solidFill>
                      <a:srgbClr val="F1F8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9525">
                      <a:solidFill>
                        <a:srgbClr val="1F487C"/>
                      </a:solidFill>
                      <a:prstDash val="solid"/>
                    </a:lnL>
                    <a:lnR w="9525">
                      <a:solidFill>
                        <a:srgbClr val="1F487C"/>
                      </a:solidFill>
                      <a:prstDash val="solid"/>
                    </a:lnR>
                    <a:lnT w="9525">
                      <a:solidFill>
                        <a:srgbClr val="1F487C"/>
                      </a:solidFill>
                      <a:prstDash val="solid"/>
                    </a:lnT>
                    <a:lnB w="9525">
                      <a:solidFill>
                        <a:srgbClr val="1F487C"/>
                      </a:solidFill>
                      <a:prstDash val="solid"/>
                    </a:lnB>
                  </a:tcPr>
                </a:tc>
              </a:tr>
              <a:tr h="6838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86995" marB="0">
                    <a:lnR w="9525">
                      <a:solidFill>
                        <a:srgbClr val="1F487C"/>
                      </a:solidFill>
                      <a:prstDash val="solid"/>
                    </a:lnR>
                    <a:solidFill>
                      <a:srgbClr val="F1F8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9525">
                      <a:solidFill>
                        <a:srgbClr val="1F487C"/>
                      </a:solidFill>
                      <a:prstDash val="solid"/>
                    </a:lnL>
                    <a:lnR w="9525">
                      <a:solidFill>
                        <a:srgbClr val="1F487C"/>
                      </a:solidFill>
                      <a:prstDash val="solid"/>
                    </a:lnR>
                    <a:lnT w="9525">
                      <a:solidFill>
                        <a:srgbClr val="1F487C"/>
                      </a:solidFill>
                      <a:prstDash val="solid"/>
                    </a:lnT>
                    <a:lnB w="9525">
                      <a:solidFill>
                        <a:srgbClr val="1F487C"/>
                      </a:solidFill>
                      <a:prstDash val="solid"/>
                    </a:lnB>
                  </a:tcPr>
                </a:tc>
              </a:tr>
              <a:tr h="492840"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ГИА-9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90805" marB="0">
                    <a:lnR w="9525">
                      <a:solidFill>
                        <a:srgbClr val="1F487C"/>
                      </a:solidFill>
                      <a:prstDash val="solid"/>
                    </a:lnR>
                    <a:solidFill>
                      <a:srgbClr val="F6F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9525">
                      <a:solidFill>
                        <a:srgbClr val="1F487C"/>
                      </a:solidFill>
                      <a:prstDash val="solid"/>
                    </a:lnL>
                    <a:lnR w="9525">
                      <a:solidFill>
                        <a:srgbClr val="1F487C"/>
                      </a:solidFill>
                      <a:prstDash val="solid"/>
                    </a:lnR>
                    <a:lnT w="9525">
                      <a:solidFill>
                        <a:srgbClr val="1F487C"/>
                      </a:solidFill>
                      <a:prstDash val="solid"/>
                    </a:lnT>
                    <a:lnB w="9525">
                      <a:solidFill>
                        <a:srgbClr val="1F487C"/>
                      </a:solidFill>
                      <a:prstDash val="solid"/>
                    </a:lnB>
                  </a:tcPr>
                </a:tc>
              </a:tr>
              <a:tr h="679115">
                <a:tc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п.36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R w="9525">
                      <a:solidFill>
                        <a:srgbClr val="1F487C"/>
                      </a:solidFill>
                      <a:prstDash val="solid"/>
                    </a:lnR>
                    <a:solidFill>
                      <a:srgbClr val="F6F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9525">
                      <a:solidFill>
                        <a:srgbClr val="1F487C"/>
                      </a:solidFill>
                      <a:prstDash val="solid"/>
                    </a:lnL>
                    <a:lnR w="9525">
                      <a:solidFill>
                        <a:srgbClr val="1F487C"/>
                      </a:solidFill>
                      <a:prstDash val="solid"/>
                    </a:lnR>
                    <a:lnT w="9525">
                      <a:solidFill>
                        <a:srgbClr val="1F487C"/>
                      </a:solidFill>
                      <a:prstDash val="solid"/>
                    </a:lnT>
                    <a:lnB w="9525">
                      <a:solidFill>
                        <a:srgbClr val="1F487C"/>
                      </a:solidFill>
                      <a:prstDash val="solid"/>
                    </a:lnB>
                  </a:tcPr>
                </a:tc>
              </a:tr>
              <a:tr h="3931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1F487C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9525">
                      <a:solidFill>
                        <a:srgbClr val="1F487C"/>
                      </a:solidFill>
                      <a:prstDash val="solid"/>
                    </a:lnL>
                    <a:lnR w="9525">
                      <a:solidFill>
                        <a:srgbClr val="1F487C"/>
                      </a:solidFill>
                      <a:prstDash val="solid"/>
                    </a:lnR>
                    <a:lnT w="9525">
                      <a:solidFill>
                        <a:srgbClr val="1F487C"/>
                      </a:solidFill>
                      <a:prstDash val="solid"/>
                    </a:lnT>
                    <a:lnB w="9525">
                      <a:solidFill>
                        <a:srgbClr val="1F487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57316"/>
            <a:ext cx="12192000" cy="896619"/>
          </a:xfrm>
          <a:custGeom>
            <a:avLst/>
            <a:gdLst/>
            <a:ahLst/>
            <a:cxnLst/>
            <a:rect l="l" t="t" r="r" b="b"/>
            <a:pathLst>
              <a:path w="12192000" h="896620">
                <a:moveTo>
                  <a:pt x="12192000" y="0"/>
                </a:moveTo>
                <a:lnTo>
                  <a:pt x="0" y="0"/>
                </a:lnTo>
                <a:lnTo>
                  <a:pt x="0" y="896111"/>
                </a:lnTo>
                <a:lnTo>
                  <a:pt x="12192000" y="896111"/>
                </a:lnTo>
                <a:lnTo>
                  <a:pt x="12192000" y="0"/>
                </a:lnTo>
                <a:close/>
              </a:path>
            </a:pathLst>
          </a:custGeom>
          <a:solidFill>
            <a:srgbClr val="D6E3BC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48008" y="505409"/>
            <a:ext cx="342900" cy="36606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4152" y="2127504"/>
            <a:ext cx="3711702" cy="213893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8482583" y="1999500"/>
            <a:ext cx="3276600" cy="922019"/>
            <a:chOff x="8482583" y="1999500"/>
            <a:chExt cx="3276600" cy="922019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2583" y="1999500"/>
              <a:ext cx="3276600" cy="8473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67927" y="2002535"/>
              <a:ext cx="3165348" cy="91897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8525256" y="2022348"/>
            <a:ext cx="3195955" cy="767080"/>
          </a:xfrm>
          <a:prstGeom prst="rect">
            <a:avLst/>
          </a:prstGeom>
          <a:solidFill>
            <a:srgbClr val="EBF0DE"/>
          </a:solidFill>
        </p:spPr>
        <p:txBody>
          <a:bodyPr vert="horz" wrap="square" lIns="0" tIns="69850" rIns="0" bIns="0" rtlCol="0">
            <a:spAutoFit/>
          </a:bodyPr>
          <a:lstStyle/>
          <a:p>
            <a:pPr marL="935990" marR="229870" indent="-697230">
              <a:lnSpc>
                <a:spcPct val="100000"/>
              </a:lnSpc>
              <a:spcBef>
                <a:spcPts val="550"/>
              </a:spcBef>
            </a:pPr>
            <a:r>
              <a:rPr sz="2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Дополнительные</a:t>
            </a:r>
            <a:r>
              <a:rPr sz="2000" b="1" spc="-7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F487C"/>
                </a:solidFill>
                <a:latin typeface="Times New Roman"/>
                <a:cs typeface="Times New Roman"/>
              </a:rPr>
              <a:t>сроки </a:t>
            </a:r>
            <a:r>
              <a:rPr sz="2000" b="1" spc="-484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проведения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77012" y="1920239"/>
            <a:ext cx="3276600" cy="920750"/>
            <a:chOff x="477012" y="1920239"/>
            <a:chExt cx="3276600" cy="92075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7012" y="1920239"/>
              <a:ext cx="3276600" cy="8458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2356" y="1921763"/>
              <a:ext cx="3165347" cy="91897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19683" y="1943100"/>
            <a:ext cx="3195955" cy="765175"/>
          </a:xfrm>
          <a:prstGeom prst="rect">
            <a:avLst/>
          </a:prstGeom>
          <a:solidFill>
            <a:srgbClr val="EBF0DE"/>
          </a:solidFill>
        </p:spPr>
        <p:txBody>
          <a:bodyPr vert="horz" wrap="square" lIns="0" tIns="6921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545"/>
              </a:spcBef>
            </a:pPr>
            <a:r>
              <a:rPr sz="20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Дополнительные</a:t>
            </a:r>
            <a:r>
              <a:rPr sz="2000" b="1" spc="-4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F487C"/>
                </a:solidFill>
                <a:latin typeface="Times New Roman"/>
                <a:cs typeface="Times New Roman"/>
              </a:rPr>
              <a:t>сроки</a:t>
            </a:r>
            <a:endParaRPr sz="2000" dirty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20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проведения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47998" y="5769355"/>
            <a:ext cx="81851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Изменена</a:t>
            </a:r>
            <a:r>
              <a:rPr sz="20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дополнительная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дата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проведения</a:t>
            </a:r>
            <a:r>
              <a:rPr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итогового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собеседования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вместо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первого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рабочего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понедельника</a:t>
            </a:r>
            <a:r>
              <a:rPr sz="20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мая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–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третий</a:t>
            </a:r>
            <a:r>
              <a:rPr sz="20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понедельник</a:t>
            </a:r>
            <a:r>
              <a:rPr sz="2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апреля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28927" y="3019044"/>
            <a:ext cx="1248156" cy="1481327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437132" y="3523488"/>
            <a:ext cx="975360" cy="8915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295275">
              <a:lnSpc>
                <a:spcPts val="6905"/>
              </a:lnSpc>
            </a:pPr>
            <a:r>
              <a:rPr sz="6000" b="1" dirty="0">
                <a:solidFill>
                  <a:srgbClr val="C00000"/>
                </a:solidFill>
                <a:latin typeface="Times New Roman"/>
                <a:cs typeface="Times New Roman"/>
              </a:rPr>
              <a:t>6</a:t>
            </a:r>
            <a:endParaRPr sz="6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47750" y="2846070"/>
            <a:ext cx="1657350" cy="1694180"/>
          </a:xfrm>
          <a:custGeom>
            <a:avLst/>
            <a:gdLst/>
            <a:ahLst/>
            <a:cxnLst/>
            <a:rect l="l" t="t" r="r" b="b"/>
            <a:pathLst>
              <a:path w="1657350" h="1694179">
                <a:moveTo>
                  <a:pt x="0" y="71627"/>
                </a:moveTo>
                <a:lnTo>
                  <a:pt x="1656207" y="1693671"/>
                </a:lnTo>
              </a:path>
              <a:path w="1657350" h="1694179">
                <a:moveTo>
                  <a:pt x="1657095" y="0"/>
                </a:moveTo>
                <a:lnTo>
                  <a:pt x="120396" y="1694052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639300" y="3019044"/>
            <a:ext cx="1214627" cy="1481327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9726168" y="3218688"/>
            <a:ext cx="1013460" cy="24257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185420">
              <a:lnSpc>
                <a:spcPts val="1760"/>
              </a:lnSpc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Апрель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726168" y="3538728"/>
            <a:ext cx="1013460" cy="82296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 marL="107314">
              <a:lnSpc>
                <a:spcPts val="6480"/>
              </a:lnSpc>
            </a:pPr>
            <a:r>
              <a:rPr sz="6000" b="1" dirty="0">
                <a:solidFill>
                  <a:srgbClr val="C00000"/>
                </a:solidFill>
                <a:latin typeface="Times New Roman"/>
                <a:cs typeface="Times New Roman"/>
              </a:rPr>
              <a:t>15</a:t>
            </a:r>
            <a:endParaRPr sz="6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3158" y="1352776"/>
            <a:ext cx="1494028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600" spc="-5" dirty="0">
                <a:solidFill>
                  <a:srgbClr val="C00000"/>
                </a:solidFill>
                <a:latin typeface="Bookman Old Style" pitchFamily="18" charset="0"/>
                <a:cs typeface="Times New Roman"/>
              </a:rPr>
              <a:t>ГИ</a:t>
            </a:r>
            <a:r>
              <a:rPr sz="3600" dirty="0">
                <a:solidFill>
                  <a:srgbClr val="C00000"/>
                </a:solidFill>
                <a:latin typeface="Bookman Old Style" pitchFamily="18" charset="0"/>
                <a:cs typeface="Times New Roman"/>
              </a:rPr>
              <a:t>А-9</a:t>
            </a:r>
            <a:endParaRPr sz="3600" dirty="0">
              <a:latin typeface="Bookman Old Style" pitchFamily="18" charset="0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78379" y="4709159"/>
            <a:ext cx="7614284" cy="872034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 marR="85090" indent="342900" algn="just">
              <a:lnSpc>
                <a:spcPct val="100000"/>
              </a:lnSpc>
              <a:spcBef>
                <a:spcPts val="320"/>
              </a:spcBef>
            </a:pP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п.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24 </a:t>
            </a:r>
            <a:r>
              <a:rPr spc="-15" dirty="0">
                <a:solidFill>
                  <a:srgbClr val="001F5F"/>
                </a:solidFill>
                <a:latin typeface="Times New Roman"/>
                <a:cs typeface="Times New Roman"/>
              </a:rPr>
              <a:t>«К итоговому </a:t>
            </a:r>
            <a:r>
              <a:rPr spc="-5" dirty="0">
                <a:solidFill>
                  <a:srgbClr val="001F5F"/>
                </a:solidFill>
                <a:latin typeface="Times New Roman"/>
                <a:cs typeface="Times New Roman"/>
              </a:rPr>
              <a:t>собеседованию в дополнительные </a:t>
            </a:r>
            <a:r>
              <a:rPr spc="-15" dirty="0">
                <a:solidFill>
                  <a:srgbClr val="001F5F"/>
                </a:solidFill>
                <a:latin typeface="Times New Roman"/>
                <a:cs typeface="Times New Roman"/>
              </a:rPr>
              <a:t>даты </a:t>
            </a:r>
            <a:r>
              <a:rPr spc="-5" dirty="0">
                <a:solidFill>
                  <a:srgbClr val="001F5F"/>
                </a:solidFill>
                <a:latin typeface="Times New Roman"/>
                <a:cs typeface="Times New Roman"/>
              </a:rPr>
              <a:t>в текущем </a:t>
            </a:r>
            <a:r>
              <a:rPr spc="-10" dirty="0">
                <a:solidFill>
                  <a:srgbClr val="001F5F"/>
                </a:solidFill>
                <a:latin typeface="Times New Roman"/>
                <a:cs typeface="Times New Roman"/>
              </a:rPr>
              <a:t>учебном </a:t>
            </a:r>
            <a:r>
              <a:rPr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pc="-25" dirty="0">
                <a:solidFill>
                  <a:srgbClr val="001F5F"/>
                </a:solidFill>
                <a:latin typeface="Times New Roman"/>
                <a:cs typeface="Times New Roman"/>
              </a:rPr>
              <a:t>году </a:t>
            </a:r>
            <a:r>
              <a:rPr spc="-10" dirty="0">
                <a:solidFill>
                  <a:srgbClr val="001F5F"/>
                </a:solidFill>
                <a:latin typeface="Times New Roman"/>
                <a:cs typeface="Times New Roman"/>
              </a:rPr>
              <a:t>(во </a:t>
            </a:r>
            <a:r>
              <a:rPr spc="-20" dirty="0">
                <a:solidFill>
                  <a:srgbClr val="001F5F"/>
                </a:solidFill>
                <a:latin typeface="Times New Roman"/>
                <a:cs typeface="Times New Roman"/>
              </a:rPr>
              <a:t>вторую </a:t>
            </a:r>
            <a:r>
              <a:rPr spc="-10" dirty="0">
                <a:solidFill>
                  <a:srgbClr val="001F5F"/>
                </a:solidFill>
                <a:latin typeface="Times New Roman"/>
                <a:cs typeface="Times New Roman"/>
              </a:rPr>
              <a:t>рабочую среду </a:t>
            </a:r>
            <a:r>
              <a:rPr spc="-5" dirty="0">
                <a:solidFill>
                  <a:srgbClr val="001F5F"/>
                </a:solidFill>
                <a:latin typeface="Times New Roman"/>
                <a:cs typeface="Times New Roman"/>
              </a:rPr>
              <a:t>марта и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третий </a:t>
            </a:r>
            <a:r>
              <a:rPr spc="-10" dirty="0">
                <a:solidFill>
                  <a:srgbClr val="001F5F"/>
                </a:solidFill>
                <a:latin typeface="Times New Roman"/>
                <a:cs typeface="Times New Roman"/>
              </a:rPr>
              <a:t>понедельник </a:t>
            </a:r>
            <a:r>
              <a:rPr spc="-5" dirty="0">
                <a:solidFill>
                  <a:srgbClr val="001F5F"/>
                </a:solidFill>
                <a:latin typeface="Times New Roman"/>
                <a:cs typeface="Times New Roman"/>
              </a:rPr>
              <a:t>апреля) допускаются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1F5F"/>
                </a:solidFill>
                <a:latin typeface="Times New Roman"/>
                <a:cs typeface="Times New Roman"/>
              </a:rPr>
              <a:t>следующие</a:t>
            </a:r>
            <a:r>
              <a:rPr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latin typeface="Times New Roman"/>
                <a:cs typeface="Times New Roman"/>
              </a:rPr>
              <a:t>участники</a:t>
            </a:r>
            <a:r>
              <a:rPr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001F5F"/>
                </a:solidFill>
                <a:latin typeface="Times New Roman"/>
                <a:cs typeface="Times New Roman"/>
              </a:rPr>
              <a:t>итогового</a:t>
            </a:r>
            <a:r>
              <a:rPr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latin typeface="Times New Roman"/>
                <a:cs typeface="Times New Roman"/>
              </a:rPr>
              <a:t>собеседования:…»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90404" y="1502664"/>
            <a:ext cx="649224" cy="519684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758776" y="700694"/>
            <a:ext cx="8789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lang="ru-RU" sz="2800" b="1" dirty="0" smtClean="0">
                <a:latin typeface="Times New Roman"/>
                <a:cs typeface="Times New Roman"/>
              </a:rPr>
              <a:t>Ключевые изменения в Порядке проведения ГИА - 9</a:t>
            </a:r>
            <a:endParaRPr lang="ru-RU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57316"/>
            <a:ext cx="12192000" cy="896619"/>
          </a:xfrm>
          <a:custGeom>
            <a:avLst/>
            <a:gdLst/>
            <a:ahLst/>
            <a:cxnLst/>
            <a:rect l="l" t="t" r="r" b="b"/>
            <a:pathLst>
              <a:path w="12192000" h="896620">
                <a:moveTo>
                  <a:pt x="12192000" y="0"/>
                </a:moveTo>
                <a:lnTo>
                  <a:pt x="0" y="0"/>
                </a:lnTo>
                <a:lnTo>
                  <a:pt x="0" y="896111"/>
                </a:lnTo>
                <a:lnTo>
                  <a:pt x="12192000" y="896111"/>
                </a:lnTo>
                <a:lnTo>
                  <a:pt x="12192000" y="0"/>
                </a:lnTo>
                <a:close/>
              </a:path>
            </a:pathLst>
          </a:custGeom>
          <a:solidFill>
            <a:srgbClr val="D6E3BC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41913" y="505409"/>
            <a:ext cx="352044" cy="36606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149971" y="5791581"/>
            <a:ext cx="78632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Проведение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итогового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собеседования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ДИСТАНЦИОННОЙ</a:t>
            </a:r>
            <a:r>
              <a:rPr sz="20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ФОРМЕ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05300" y="2924555"/>
            <a:ext cx="7865745" cy="1635760"/>
          </a:xfrm>
          <a:custGeom>
            <a:avLst/>
            <a:gdLst/>
            <a:ahLst/>
            <a:cxnLst/>
            <a:rect l="l" t="t" r="r" b="b"/>
            <a:pathLst>
              <a:path w="7865745" h="1635760">
                <a:moveTo>
                  <a:pt x="7865364" y="0"/>
                </a:moveTo>
                <a:lnTo>
                  <a:pt x="0" y="0"/>
                </a:lnTo>
                <a:lnTo>
                  <a:pt x="0" y="1635252"/>
                </a:lnTo>
                <a:lnTo>
                  <a:pt x="7865364" y="1635252"/>
                </a:lnTo>
                <a:lnTo>
                  <a:pt x="7865364" y="0"/>
                </a:lnTo>
                <a:close/>
              </a:path>
            </a:pathLst>
          </a:custGeom>
          <a:solidFill>
            <a:srgbClr val="D6E3BC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35780" y="2986671"/>
            <a:ext cx="7082155" cy="1551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2900" algn="just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п.20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«…По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решению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ОИВ,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учредителей,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загранучреждений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итоговое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собеседование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проводится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применением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информационно-коммуникационных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технологий, в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том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числе дистанционных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образовательных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технологий, в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порядке,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установленном</a:t>
            </a:r>
            <a:r>
              <a:rPr sz="20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ОИВ,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учредителями,</a:t>
            </a:r>
            <a:r>
              <a:rPr sz="20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загранучреждениями…»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58776" y="973851"/>
            <a:ext cx="9039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lang="ru-RU" sz="2800" b="1" dirty="0" smtClean="0">
                <a:latin typeface="Times New Roman"/>
                <a:cs typeface="Times New Roman"/>
              </a:rPr>
              <a:t>Ключевые изменения в Порядке проведения ГИА – 9 </a:t>
            </a:r>
            <a:endParaRPr lang="ru-RU" sz="2800" dirty="0">
              <a:latin typeface="Times New Roman"/>
              <a:cs typeface="Times New Roman"/>
            </a:endParaRPr>
          </a:p>
        </p:txBody>
      </p:sp>
      <p:sp>
        <p:nvSpPr>
          <p:cNvPr id="17" name="object 26"/>
          <p:cNvSpPr txBox="1"/>
          <p:nvPr/>
        </p:nvSpPr>
        <p:spPr>
          <a:xfrm>
            <a:off x="1441830" y="1635496"/>
            <a:ext cx="1494028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600" spc="-5" dirty="0">
                <a:solidFill>
                  <a:srgbClr val="C00000"/>
                </a:solidFill>
                <a:latin typeface="Bookman Old Style" pitchFamily="18" charset="0"/>
                <a:cs typeface="Times New Roman"/>
              </a:rPr>
              <a:t>ГИ</a:t>
            </a:r>
            <a:r>
              <a:rPr sz="3600" dirty="0">
                <a:solidFill>
                  <a:srgbClr val="C00000"/>
                </a:solidFill>
                <a:latin typeface="Bookman Old Style" pitchFamily="18" charset="0"/>
                <a:cs typeface="Times New Roman"/>
              </a:rPr>
              <a:t>А-9</a:t>
            </a:r>
            <a:endParaRPr sz="3600" dirty="0">
              <a:latin typeface="Bookman Old Style" pitchFamily="18" charset="0"/>
              <a:cs typeface="Times New Roman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60</TotalTime>
  <Words>871</Words>
  <Application>Microsoft Office PowerPoint</Application>
  <PresentationFormat>Произвольный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Слайд 1</vt:lpstr>
      <vt:lpstr>Слайд 2</vt:lpstr>
      <vt:lpstr>ГИА-9 </vt:lpstr>
      <vt:lpstr>ГИА-9 </vt:lpstr>
      <vt:lpstr>Слайд 5</vt:lpstr>
      <vt:lpstr>Слайд 6</vt:lpstr>
      <vt:lpstr>Слайд 7</vt:lpstr>
      <vt:lpstr>Слайд 8</vt:lpstr>
      <vt:lpstr>Слайд 9</vt:lpstr>
      <vt:lpstr>НЕ ПРОШЕДШИЕ ГИА</vt:lpstr>
      <vt:lpstr>ГИА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</dc:creator>
  <cp:lastModifiedBy>Zavuch</cp:lastModifiedBy>
  <cp:revision>8</cp:revision>
  <dcterms:created xsi:type="dcterms:W3CDTF">2023-10-07T09:53:21Z</dcterms:created>
  <dcterms:modified xsi:type="dcterms:W3CDTF">2023-10-20T09:11:23Z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2023-10-07T00:00:00Z</vt:filetime>
  </property>
</Properties>
</file>